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sldIdLst>
    <p:sldId id="256" r:id="rId2"/>
    <p:sldId id="257" r:id="rId3"/>
    <p:sldId id="287" r:id="rId4"/>
    <p:sldId id="288" r:id="rId5"/>
    <p:sldId id="289" r:id="rId6"/>
    <p:sldId id="291" r:id="rId7"/>
    <p:sldId id="280" r:id="rId8"/>
    <p:sldId id="292" r:id="rId9"/>
    <p:sldId id="290" r:id="rId10"/>
    <p:sldId id="293" r:id="rId11"/>
    <p:sldId id="294" r:id="rId12"/>
    <p:sldId id="296" r:id="rId13"/>
    <p:sldId id="298" r:id="rId14"/>
    <p:sldId id="301" r:id="rId15"/>
    <p:sldId id="302" r:id="rId16"/>
    <p:sldId id="303" r:id="rId17"/>
    <p:sldId id="323" r:id="rId18"/>
    <p:sldId id="304" r:id="rId19"/>
    <p:sldId id="305" r:id="rId20"/>
    <p:sldId id="306" r:id="rId21"/>
    <p:sldId id="324" r:id="rId22"/>
    <p:sldId id="285" r:id="rId23"/>
    <p:sldId id="264" r:id="rId24"/>
    <p:sldId id="281" r:id="rId25"/>
    <p:sldId id="268" r:id="rId26"/>
    <p:sldId id="265" r:id="rId27"/>
    <p:sldId id="269" r:id="rId28"/>
    <p:sldId id="266" r:id="rId29"/>
    <p:sldId id="270" r:id="rId30"/>
    <p:sldId id="272" r:id="rId31"/>
    <p:sldId id="273" r:id="rId32"/>
    <p:sldId id="274" r:id="rId33"/>
    <p:sldId id="275" r:id="rId34"/>
    <p:sldId id="284" r:id="rId35"/>
    <p:sldId id="282" r:id="rId36"/>
    <p:sldId id="283" r:id="rId37"/>
    <p:sldId id="308" r:id="rId38"/>
    <p:sldId id="309" r:id="rId39"/>
    <p:sldId id="310" r:id="rId40"/>
    <p:sldId id="311" r:id="rId41"/>
    <p:sldId id="312" r:id="rId42"/>
    <p:sldId id="313" r:id="rId43"/>
    <p:sldId id="314" r:id="rId44"/>
    <p:sldId id="315" r:id="rId45"/>
    <p:sldId id="316" r:id="rId46"/>
    <p:sldId id="317" r:id="rId47"/>
    <p:sldId id="318" r:id="rId48"/>
    <p:sldId id="319" r:id="rId49"/>
    <p:sldId id="320" r:id="rId50"/>
    <p:sldId id="321" r:id="rId51"/>
    <p:sldId id="322" r:id="rId52"/>
    <p:sldId id="286" r:id="rId53"/>
    <p:sldId id="277" r:id="rId54"/>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89736" autoAdjust="0"/>
  </p:normalViewPr>
  <p:slideViewPr>
    <p:cSldViewPr snapToGrid="0">
      <p:cViewPr varScale="1">
        <p:scale>
          <a:sx n="80" d="100"/>
          <a:sy n="80" d="100"/>
        </p:scale>
        <p:origin x="-96" y="-456"/>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46007F-97DD-4D20-AC9F-6B7F976F7F80}" type="datetimeFigureOut">
              <a:rPr lang="tr-TR" smtClean="0"/>
              <a:pPr/>
              <a:t>9.09.2021</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AC9AFF-66DE-4365-925A-3E58CD42E3F5}" type="slidenum">
              <a:rPr lang="tr-TR" smtClean="0"/>
              <a:pPr/>
              <a:t>‹#›</a:t>
            </a:fld>
            <a:endParaRPr lang="tr-TR"/>
          </a:p>
        </p:txBody>
      </p:sp>
    </p:spTree>
    <p:extLst>
      <p:ext uri="{BB962C8B-B14F-4D97-AF65-F5344CB8AC3E}">
        <p14:creationId xmlns:p14="http://schemas.microsoft.com/office/powerpoint/2010/main" xmlns="" val="44598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5CAC9AFF-66DE-4365-925A-3E58CD42E3F5}" type="slidenum">
              <a:rPr lang="tr-TR" smtClean="0"/>
              <a:pPr/>
              <a:t>1</a:t>
            </a:fld>
            <a:endParaRPr lang="tr-TR"/>
          </a:p>
        </p:txBody>
      </p:sp>
    </p:spTree>
    <p:extLst>
      <p:ext uri="{BB962C8B-B14F-4D97-AF65-F5344CB8AC3E}">
        <p14:creationId xmlns:p14="http://schemas.microsoft.com/office/powerpoint/2010/main" xmlns="" val="40354065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5CAC9AFF-66DE-4365-925A-3E58CD42E3F5}" type="slidenum">
              <a:rPr lang="tr-TR" smtClean="0"/>
              <a:pPr/>
              <a:t>31</a:t>
            </a:fld>
            <a:endParaRPr lang="tr-TR"/>
          </a:p>
        </p:txBody>
      </p:sp>
    </p:spTree>
    <p:extLst>
      <p:ext uri="{BB962C8B-B14F-4D97-AF65-F5344CB8AC3E}">
        <p14:creationId xmlns:p14="http://schemas.microsoft.com/office/powerpoint/2010/main" xmlns="" val="24780234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5CAC9AFF-66DE-4365-925A-3E58CD42E3F5}" type="slidenum">
              <a:rPr lang="tr-TR" smtClean="0"/>
              <a:pPr/>
              <a:t>32</a:t>
            </a:fld>
            <a:endParaRPr lang="tr-TR"/>
          </a:p>
        </p:txBody>
      </p:sp>
    </p:spTree>
    <p:extLst>
      <p:ext uri="{BB962C8B-B14F-4D97-AF65-F5344CB8AC3E}">
        <p14:creationId xmlns:p14="http://schemas.microsoft.com/office/powerpoint/2010/main" xmlns="" val="14990345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5CAC9AFF-66DE-4365-925A-3E58CD42E3F5}" type="slidenum">
              <a:rPr lang="tr-TR" smtClean="0"/>
              <a:pPr/>
              <a:t>34</a:t>
            </a:fld>
            <a:endParaRPr lang="tr-TR"/>
          </a:p>
        </p:txBody>
      </p:sp>
    </p:spTree>
    <p:extLst>
      <p:ext uri="{BB962C8B-B14F-4D97-AF65-F5344CB8AC3E}">
        <p14:creationId xmlns:p14="http://schemas.microsoft.com/office/powerpoint/2010/main" xmlns="" val="29442418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5CAC9AFF-66DE-4365-925A-3E58CD42E3F5}" type="slidenum">
              <a:rPr lang="tr-TR" smtClean="0"/>
              <a:pPr/>
              <a:t>35</a:t>
            </a:fld>
            <a:endParaRPr lang="tr-TR"/>
          </a:p>
        </p:txBody>
      </p:sp>
    </p:spTree>
    <p:extLst>
      <p:ext uri="{BB962C8B-B14F-4D97-AF65-F5344CB8AC3E}">
        <p14:creationId xmlns:p14="http://schemas.microsoft.com/office/powerpoint/2010/main" xmlns="" val="26546560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5CAC9AFF-66DE-4365-925A-3E58CD42E3F5}" type="slidenum">
              <a:rPr lang="tr-TR" smtClean="0"/>
              <a:pPr/>
              <a:t>52</a:t>
            </a:fld>
            <a:endParaRPr lang="tr-TR"/>
          </a:p>
        </p:txBody>
      </p:sp>
    </p:spTree>
    <p:extLst>
      <p:ext uri="{BB962C8B-B14F-4D97-AF65-F5344CB8AC3E}">
        <p14:creationId xmlns:p14="http://schemas.microsoft.com/office/powerpoint/2010/main" xmlns="" val="37247671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5CAC9AFF-66DE-4365-925A-3E58CD42E3F5}" type="slidenum">
              <a:rPr lang="tr-TR" smtClean="0"/>
              <a:pPr/>
              <a:t>2</a:t>
            </a:fld>
            <a:endParaRPr lang="tr-TR"/>
          </a:p>
        </p:txBody>
      </p:sp>
    </p:spTree>
    <p:extLst>
      <p:ext uri="{BB962C8B-B14F-4D97-AF65-F5344CB8AC3E}">
        <p14:creationId xmlns:p14="http://schemas.microsoft.com/office/powerpoint/2010/main" xmlns="" val="11985393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5CAC9AFF-66DE-4365-925A-3E58CD42E3F5}" type="slidenum">
              <a:rPr lang="tr-TR" smtClean="0"/>
              <a:pPr/>
              <a:t>9</a:t>
            </a:fld>
            <a:endParaRPr lang="tr-TR"/>
          </a:p>
        </p:txBody>
      </p:sp>
    </p:spTree>
    <p:extLst>
      <p:ext uri="{BB962C8B-B14F-4D97-AF65-F5344CB8AC3E}">
        <p14:creationId xmlns:p14="http://schemas.microsoft.com/office/powerpoint/2010/main" xmlns="" val="23667261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5CAC9AFF-66DE-4365-925A-3E58CD42E3F5}" type="slidenum">
              <a:rPr lang="tr-TR" smtClean="0"/>
              <a:pPr/>
              <a:t>23</a:t>
            </a:fld>
            <a:endParaRPr lang="tr-TR"/>
          </a:p>
        </p:txBody>
      </p:sp>
    </p:spTree>
    <p:extLst>
      <p:ext uri="{BB962C8B-B14F-4D97-AF65-F5344CB8AC3E}">
        <p14:creationId xmlns:p14="http://schemas.microsoft.com/office/powerpoint/2010/main" xmlns="" val="38446556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5CAC9AFF-66DE-4365-925A-3E58CD42E3F5}" type="slidenum">
              <a:rPr lang="tr-TR" smtClean="0"/>
              <a:pPr/>
              <a:t>25</a:t>
            </a:fld>
            <a:endParaRPr lang="tr-TR"/>
          </a:p>
        </p:txBody>
      </p:sp>
    </p:spTree>
    <p:extLst>
      <p:ext uri="{BB962C8B-B14F-4D97-AF65-F5344CB8AC3E}">
        <p14:creationId xmlns:p14="http://schemas.microsoft.com/office/powerpoint/2010/main" xmlns="" val="4421471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5CAC9AFF-66DE-4365-925A-3E58CD42E3F5}" type="slidenum">
              <a:rPr lang="tr-TR" smtClean="0"/>
              <a:pPr/>
              <a:t>26</a:t>
            </a:fld>
            <a:endParaRPr lang="tr-TR"/>
          </a:p>
        </p:txBody>
      </p:sp>
    </p:spTree>
    <p:extLst>
      <p:ext uri="{BB962C8B-B14F-4D97-AF65-F5344CB8AC3E}">
        <p14:creationId xmlns:p14="http://schemas.microsoft.com/office/powerpoint/2010/main" xmlns="" val="16132832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5CAC9AFF-66DE-4365-925A-3E58CD42E3F5}" type="slidenum">
              <a:rPr lang="tr-TR" smtClean="0"/>
              <a:pPr/>
              <a:t>28</a:t>
            </a:fld>
            <a:endParaRPr lang="tr-TR"/>
          </a:p>
        </p:txBody>
      </p:sp>
    </p:spTree>
    <p:extLst>
      <p:ext uri="{BB962C8B-B14F-4D97-AF65-F5344CB8AC3E}">
        <p14:creationId xmlns:p14="http://schemas.microsoft.com/office/powerpoint/2010/main" xmlns="" val="11414944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5CAC9AFF-66DE-4365-925A-3E58CD42E3F5}" type="slidenum">
              <a:rPr lang="tr-TR" smtClean="0"/>
              <a:pPr/>
              <a:t>29</a:t>
            </a:fld>
            <a:endParaRPr lang="tr-TR"/>
          </a:p>
        </p:txBody>
      </p:sp>
    </p:spTree>
    <p:extLst>
      <p:ext uri="{BB962C8B-B14F-4D97-AF65-F5344CB8AC3E}">
        <p14:creationId xmlns:p14="http://schemas.microsoft.com/office/powerpoint/2010/main" xmlns="" val="36772723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5CAC9AFF-66DE-4365-925A-3E58CD42E3F5}" type="slidenum">
              <a:rPr lang="tr-TR" smtClean="0"/>
              <a:pPr/>
              <a:t>30</a:t>
            </a:fld>
            <a:endParaRPr lang="tr-TR"/>
          </a:p>
        </p:txBody>
      </p:sp>
    </p:spTree>
    <p:extLst>
      <p:ext uri="{BB962C8B-B14F-4D97-AF65-F5344CB8AC3E}">
        <p14:creationId xmlns:p14="http://schemas.microsoft.com/office/powerpoint/2010/main" xmlns="" val="20905497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tıklatın</a:t>
            </a:r>
          </a:p>
        </p:txBody>
      </p:sp>
      <p:sp>
        <p:nvSpPr>
          <p:cNvPr id="4" name="Veri Yer Tutucusu 3"/>
          <p:cNvSpPr>
            <a:spLocks noGrp="1"/>
          </p:cNvSpPr>
          <p:nvPr>
            <p:ph type="dt" sz="half" idx="10"/>
          </p:nvPr>
        </p:nvSpPr>
        <p:spPr/>
        <p:txBody>
          <a:bodyPr/>
          <a:lstStyle/>
          <a:p>
            <a:fld id="{7004B0ED-90FE-4C52-B003-3AA69BB8385F}" type="datetimeFigureOut">
              <a:rPr lang="tr-TR" smtClean="0"/>
              <a:pPr/>
              <a:t>9.09.2021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E6E8B5B0-617D-4927-8027-2326F1B0DE8B}" type="slidenum">
              <a:rPr lang="tr-TR" smtClean="0"/>
              <a:pPr/>
              <a:t>‹#›</a:t>
            </a:fld>
            <a:endParaRPr lang="tr-TR"/>
          </a:p>
        </p:txBody>
      </p:sp>
    </p:spTree>
    <p:extLst>
      <p:ext uri="{BB962C8B-B14F-4D97-AF65-F5344CB8AC3E}">
        <p14:creationId xmlns:p14="http://schemas.microsoft.com/office/powerpoint/2010/main" xmlns="" val="25716594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7004B0ED-90FE-4C52-B003-3AA69BB8385F}" type="datetimeFigureOut">
              <a:rPr lang="tr-TR" smtClean="0"/>
              <a:pPr/>
              <a:t>9.09.2021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E6E8B5B0-617D-4927-8027-2326F1B0DE8B}" type="slidenum">
              <a:rPr lang="tr-TR" smtClean="0"/>
              <a:pPr/>
              <a:t>‹#›</a:t>
            </a:fld>
            <a:endParaRPr lang="tr-TR"/>
          </a:p>
        </p:txBody>
      </p:sp>
    </p:spTree>
    <p:extLst>
      <p:ext uri="{BB962C8B-B14F-4D97-AF65-F5344CB8AC3E}">
        <p14:creationId xmlns:p14="http://schemas.microsoft.com/office/powerpoint/2010/main" xmlns="" val="10743816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7004B0ED-90FE-4C52-B003-3AA69BB8385F}" type="datetimeFigureOut">
              <a:rPr lang="tr-TR" smtClean="0"/>
              <a:pPr/>
              <a:t>9.09.2021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E6E8B5B0-617D-4927-8027-2326F1B0DE8B}" type="slidenum">
              <a:rPr lang="tr-TR" smtClean="0"/>
              <a:pPr/>
              <a:t>‹#›</a:t>
            </a:fld>
            <a:endParaRPr lang="tr-TR"/>
          </a:p>
        </p:txBody>
      </p:sp>
    </p:spTree>
    <p:extLst>
      <p:ext uri="{BB962C8B-B14F-4D97-AF65-F5344CB8AC3E}">
        <p14:creationId xmlns:p14="http://schemas.microsoft.com/office/powerpoint/2010/main" xmlns="" val="34299763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7004B0ED-90FE-4C52-B003-3AA69BB8385F}" type="datetimeFigureOut">
              <a:rPr lang="tr-TR" smtClean="0"/>
              <a:pPr/>
              <a:t>9.09.2021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E6E8B5B0-617D-4927-8027-2326F1B0DE8B}" type="slidenum">
              <a:rPr lang="tr-TR" smtClean="0"/>
              <a:pPr/>
              <a:t>‹#›</a:t>
            </a:fld>
            <a:endParaRPr lang="tr-TR"/>
          </a:p>
        </p:txBody>
      </p:sp>
    </p:spTree>
    <p:extLst>
      <p:ext uri="{BB962C8B-B14F-4D97-AF65-F5344CB8AC3E}">
        <p14:creationId xmlns:p14="http://schemas.microsoft.com/office/powerpoint/2010/main" xmlns="" val="21237921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tıklatın</a:t>
            </a:r>
          </a:p>
        </p:txBody>
      </p:sp>
      <p:sp>
        <p:nvSpPr>
          <p:cNvPr id="4" name="Veri Yer Tutucusu 3"/>
          <p:cNvSpPr>
            <a:spLocks noGrp="1"/>
          </p:cNvSpPr>
          <p:nvPr>
            <p:ph type="dt" sz="half" idx="10"/>
          </p:nvPr>
        </p:nvSpPr>
        <p:spPr/>
        <p:txBody>
          <a:bodyPr/>
          <a:lstStyle/>
          <a:p>
            <a:fld id="{7004B0ED-90FE-4C52-B003-3AA69BB8385F}" type="datetimeFigureOut">
              <a:rPr lang="tr-TR" smtClean="0"/>
              <a:pPr/>
              <a:t>9.09.2021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E6E8B5B0-617D-4927-8027-2326F1B0DE8B}" type="slidenum">
              <a:rPr lang="tr-TR" smtClean="0"/>
              <a:pPr/>
              <a:t>‹#›</a:t>
            </a:fld>
            <a:endParaRPr lang="tr-TR"/>
          </a:p>
        </p:txBody>
      </p:sp>
    </p:spTree>
    <p:extLst>
      <p:ext uri="{BB962C8B-B14F-4D97-AF65-F5344CB8AC3E}">
        <p14:creationId xmlns:p14="http://schemas.microsoft.com/office/powerpoint/2010/main" xmlns="" val="15316831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7004B0ED-90FE-4C52-B003-3AA69BB8385F}" type="datetimeFigureOut">
              <a:rPr lang="tr-TR" smtClean="0"/>
              <a:pPr/>
              <a:t>9.09.2021</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E6E8B5B0-617D-4927-8027-2326F1B0DE8B}" type="slidenum">
              <a:rPr lang="tr-TR" smtClean="0"/>
              <a:pPr/>
              <a:t>‹#›</a:t>
            </a:fld>
            <a:endParaRPr lang="tr-TR"/>
          </a:p>
        </p:txBody>
      </p:sp>
    </p:spTree>
    <p:extLst>
      <p:ext uri="{BB962C8B-B14F-4D97-AF65-F5344CB8AC3E}">
        <p14:creationId xmlns:p14="http://schemas.microsoft.com/office/powerpoint/2010/main" xmlns="" val="3293165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7004B0ED-90FE-4C52-B003-3AA69BB8385F}" type="datetimeFigureOut">
              <a:rPr lang="tr-TR" smtClean="0"/>
              <a:pPr/>
              <a:t>9.09.2021</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E6E8B5B0-617D-4927-8027-2326F1B0DE8B}" type="slidenum">
              <a:rPr lang="tr-TR" smtClean="0"/>
              <a:pPr/>
              <a:t>‹#›</a:t>
            </a:fld>
            <a:endParaRPr lang="tr-TR"/>
          </a:p>
        </p:txBody>
      </p:sp>
    </p:spTree>
    <p:extLst>
      <p:ext uri="{BB962C8B-B14F-4D97-AF65-F5344CB8AC3E}">
        <p14:creationId xmlns:p14="http://schemas.microsoft.com/office/powerpoint/2010/main" xmlns="" val="1799162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7004B0ED-90FE-4C52-B003-3AA69BB8385F}" type="datetimeFigureOut">
              <a:rPr lang="tr-TR" smtClean="0"/>
              <a:pPr/>
              <a:t>9.09.2021</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E6E8B5B0-617D-4927-8027-2326F1B0DE8B}" type="slidenum">
              <a:rPr lang="tr-TR" smtClean="0"/>
              <a:pPr/>
              <a:t>‹#›</a:t>
            </a:fld>
            <a:endParaRPr lang="tr-TR"/>
          </a:p>
        </p:txBody>
      </p:sp>
    </p:spTree>
    <p:extLst>
      <p:ext uri="{BB962C8B-B14F-4D97-AF65-F5344CB8AC3E}">
        <p14:creationId xmlns:p14="http://schemas.microsoft.com/office/powerpoint/2010/main" xmlns="" val="9800790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7004B0ED-90FE-4C52-B003-3AA69BB8385F}" type="datetimeFigureOut">
              <a:rPr lang="tr-TR" smtClean="0"/>
              <a:pPr/>
              <a:t>9.09.2021</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E6E8B5B0-617D-4927-8027-2326F1B0DE8B}" type="slidenum">
              <a:rPr lang="tr-TR" smtClean="0"/>
              <a:pPr/>
              <a:t>‹#›</a:t>
            </a:fld>
            <a:endParaRPr lang="tr-TR"/>
          </a:p>
        </p:txBody>
      </p:sp>
    </p:spTree>
    <p:extLst>
      <p:ext uri="{BB962C8B-B14F-4D97-AF65-F5344CB8AC3E}">
        <p14:creationId xmlns:p14="http://schemas.microsoft.com/office/powerpoint/2010/main" xmlns="" val="9189514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7004B0ED-90FE-4C52-B003-3AA69BB8385F}" type="datetimeFigureOut">
              <a:rPr lang="tr-TR" smtClean="0"/>
              <a:pPr/>
              <a:t>9.09.2021</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E6E8B5B0-617D-4927-8027-2326F1B0DE8B}" type="slidenum">
              <a:rPr lang="tr-TR" smtClean="0"/>
              <a:pPr/>
              <a:t>‹#›</a:t>
            </a:fld>
            <a:endParaRPr lang="tr-TR"/>
          </a:p>
        </p:txBody>
      </p:sp>
    </p:spTree>
    <p:extLst>
      <p:ext uri="{BB962C8B-B14F-4D97-AF65-F5344CB8AC3E}">
        <p14:creationId xmlns:p14="http://schemas.microsoft.com/office/powerpoint/2010/main" xmlns="" val="27109923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7004B0ED-90FE-4C52-B003-3AA69BB8385F}" type="datetimeFigureOut">
              <a:rPr lang="tr-TR" smtClean="0"/>
              <a:pPr/>
              <a:t>9.09.2021</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E6E8B5B0-617D-4927-8027-2326F1B0DE8B}" type="slidenum">
              <a:rPr lang="tr-TR" smtClean="0"/>
              <a:pPr/>
              <a:t>‹#›</a:t>
            </a:fld>
            <a:endParaRPr lang="tr-TR"/>
          </a:p>
        </p:txBody>
      </p:sp>
    </p:spTree>
    <p:extLst>
      <p:ext uri="{BB962C8B-B14F-4D97-AF65-F5344CB8AC3E}">
        <p14:creationId xmlns:p14="http://schemas.microsoft.com/office/powerpoint/2010/main" xmlns="" val="11214656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04B0ED-90FE-4C52-B003-3AA69BB8385F}" type="datetimeFigureOut">
              <a:rPr lang="tr-TR" smtClean="0"/>
              <a:pPr/>
              <a:t>9.09.2021</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E8B5B0-617D-4927-8027-2326F1B0DE8B}" type="slidenum">
              <a:rPr lang="tr-TR" smtClean="0"/>
              <a:pPr/>
              <a:t>‹#›</a:t>
            </a:fld>
            <a:endParaRPr lang="tr-TR"/>
          </a:p>
        </p:txBody>
      </p:sp>
    </p:spTree>
    <p:extLst>
      <p:ext uri="{BB962C8B-B14F-4D97-AF65-F5344CB8AC3E}">
        <p14:creationId xmlns:p14="http://schemas.microsoft.com/office/powerpoint/2010/main" xmlns="" val="30309773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225631" y="1021278"/>
            <a:ext cx="534390" cy="6186309"/>
          </a:xfrm>
          <a:prstGeom prst="rect">
            <a:avLst/>
          </a:prstGeom>
          <a:noFill/>
        </p:spPr>
        <p:txBody>
          <a:bodyPr wrap="square" rtlCol="0">
            <a:spAutoFit/>
          </a:bodyPr>
          <a:lstStyle/>
          <a:p>
            <a:r>
              <a:rPr lang="tr-TR" sz="4000" b="1" dirty="0">
                <a:latin typeface="Times New Roman" panose="02020603050405020304" pitchFamily="18" charset="0"/>
                <a:cs typeface="Times New Roman" panose="02020603050405020304" pitchFamily="18" charset="0"/>
              </a:rPr>
              <a:t>P</a:t>
            </a:r>
          </a:p>
          <a:p>
            <a:r>
              <a:rPr lang="tr-TR" sz="4000" b="1" dirty="0">
                <a:latin typeface="Times New Roman" panose="02020603050405020304" pitchFamily="18" charset="0"/>
                <a:cs typeface="Times New Roman" panose="02020603050405020304" pitchFamily="18" charset="0"/>
              </a:rPr>
              <a:t>A</a:t>
            </a:r>
          </a:p>
          <a:p>
            <a:r>
              <a:rPr lang="tr-TR" sz="4000" b="1" dirty="0">
                <a:latin typeface="Times New Roman" panose="02020603050405020304" pitchFamily="18" charset="0"/>
                <a:cs typeface="Times New Roman" panose="02020603050405020304" pitchFamily="18" charset="0"/>
              </a:rPr>
              <a:t>Z</a:t>
            </a:r>
          </a:p>
          <a:p>
            <a:r>
              <a:rPr lang="tr-TR" sz="4000" b="1" dirty="0">
                <a:latin typeface="Times New Roman" panose="02020603050405020304" pitchFamily="18" charset="0"/>
                <a:cs typeface="Times New Roman" panose="02020603050405020304" pitchFamily="18" charset="0"/>
              </a:rPr>
              <a:t>A</a:t>
            </a:r>
          </a:p>
          <a:p>
            <a:r>
              <a:rPr lang="tr-TR" sz="4000" b="1" dirty="0">
                <a:latin typeface="Times New Roman" panose="02020603050405020304" pitchFamily="18" charset="0"/>
                <a:cs typeface="Times New Roman" panose="02020603050405020304" pitchFamily="18" charset="0"/>
              </a:rPr>
              <a:t>R</a:t>
            </a:r>
          </a:p>
          <a:p>
            <a:r>
              <a:rPr lang="tr-TR" sz="4000" b="1" dirty="0">
                <a:latin typeface="Times New Roman" panose="02020603050405020304" pitchFamily="18" charset="0"/>
                <a:cs typeface="Times New Roman" panose="02020603050405020304" pitchFamily="18" charset="0"/>
              </a:rPr>
              <a:t>L</a:t>
            </a:r>
          </a:p>
          <a:p>
            <a:r>
              <a:rPr lang="tr-TR" sz="4000" b="1" dirty="0">
                <a:latin typeface="Times New Roman" panose="02020603050405020304" pitchFamily="18" charset="0"/>
                <a:cs typeface="Times New Roman" panose="02020603050405020304" pitchFamily="18" charset="0"/>
              </a:rPr>
              <a:t>A</a:t>
            </a:r>
          </a:p>
          <a:p>
            <a:r>
              <a:rPr lang="tr-TR" sz="4000" b="1" dirty="0">
                <a:latin typeface="Times New Roman" panose="02020603050405020304" pitchFamily="18" charset="0"/>
                <a:cs typeface="Times New Roman" panose="02020603050405020304" pitchFamily="18" charset="0"/>
              </a:rPr>
              <a:t>M</a:t>
            </a:r>
          </a:p>
          <a:p>
            <a:r>
              <a:rPr lang="tr-TR" sz="4000" b="1" dirty="0">
                <a:latin typeface="Times New Roman" panose="02020603050405020304" pitchFamily="18" charset="0"/>
                <a:cs typeface="Times New Roman" panose="02020603050405020304" pitchFamily="18" charset="0"/>
              </a:rPr>
              <a:t>A</a:t>
            </a:r>
          </a:p>
          <a:p>
            <a:endParaRPr lang="tr-TR" sz="3600" b="1" dirty="0"/>
          </a:p>
        </p:txBody>
      </p:sp>
      <p:sp>
        <p:nvSpPr>
          <p:cNvPr id="5" name="Metin kutusu 4"/>
          <p:cNvSpPr txBox="1"/>
          <p:nvPr/>
        </p:nvSpPr>
        <p:spPr>
          <a:xfrm>
            <a:off x="2291937" y="1021278"/>
            <a:ext cx="320634" cy="5632311"/>
          </a:xfrm>
          <a:prstGeom prst="rect">
            <a:avLst/>
          </a:prstGeom>
          <a:noFill/>
        </p:spPr>
        <p:txBody>
          <a:bodyPr wrap="square" rtlCol="0">
            <a:spAutoFit/>
          </a:bodyPr>
          <a:lstStyle/>
          <a:p>
            <a:r>
              <a:rPr lang="tr-TR" sz="4000" b="1" dirty="0">
                <a:latin typeface="Times New Roman" panose="02020603050405020304" pitchFamily="18" charset="0"/>
                <a:cs typeface="Times New Roman" panose="02020603050405020304" pitchFamily="18" charset="0"/>
              </a:rPr>
              <a:t>P</a:t>
            </a:r>
          </a:p>
          <a:p>
            <a:r>
              <a:rPr lang="tr-TR" sz="4000" b="1" dirty="0">
                <a:latin typeface="Times New Roman" panose="02020603050405020304" pitchFamily="18" charset="0"/>
                <a:cs typeface="Times New Roman" panose="02020603050405020304" pitchFamily="18" charset="0"/>
              </a:rPr>
              <a:t>E</a:t>
            </a:r>
          </a:p>
          <a:p>
            <a:r>
              <a:rPr lang="tr-TR" sz="4000" b="1" dirty="0">
                <a:latin typeface="Times New Roman" panose="02020603050405020304" pitchFamily="18" charset="0"/>
                <a:cs typeface="Times New Roman" panose="02020603050405020304" pitchFamily="18" charset="0"/>
              </a:rPr>
              <a:t>R</a:t>
            </a:r>
          </a:p>
          <a:p>
            <a:r>
              <a:rPr lang="tr-TR" sz="4000" b="1" dirty="0">
                <a:latin typeface="Times New Roman" panose="02020603050405020304" pitchFamily="18" charset="0"/>
                <a:cs typeface="Times New Roman" panose="02020603050405020304" pitchFamily="18" charset="0"/>
              </a:rPr>
              <a:t>A</a:t>
            </a:r>
          </a:p>
          <a:p>
            <a:r>
              <a:rPr lang="tr-TR" sz="4000" b="1" dirty="0">
                <a:latin typeface="Times New Roman" panose="02020603050405020304" pitchFamily="18" charset="0"/>
                <a:cs typeface="Times New Roman" panose="02020603050405020304" pitchFamily="18" charset="0"/>
              </a:rPr>
              <a:t>K</a:t>
            </a:r>
          </a:p>
          <a:p>
            <a:r>
              <a:rPr lang="tr-TR" sz="4000" b="1" dirty="0">
                <a:latin typeface="Times New Roman" panose="02020603050405020304" pitchFamily="18" charset="0"/>
                <a:cs typeface="Times New Roman" panose="02020603050405020304" pitchFamily="18" charset="0"/>
              </a:rPr>
              <a:t>E</a:t>
            </a:r>
          </a:p>
          <a:p>
            <a:r>
              <a:rPr lang="tr-TR" sz="4000" b="1" dirty="0">
                <a:latin typeface="Times New Roman" panose="02020603050405020304" pitchFamily="18" charset="0"/>
                <a:cs typeface="Times New Roman" panose="02020603050405020304" pitchFamily="18" charset="0"/>
              </a:rPr>
              <a:t>N</a:t>
            </a:r>
          </a:p>
          <a:p>
            <a:r>
              <a:rPr lang="tr-TR" sz="4000" b="1" dirty="0">
                <a:latin typeface="Times New Roman" panose="02020603050405020304" pitchFamily="18" charset="0"/>
                <a:cs typeface="Times New Roman" panose="02020603050405020304" pitchFamily="18" charset="0"/>
              </a:rPr>
              <a:t>D</a:t>
            </a:r>
          </a:p>
          <a:p>
            <a:r>
              <a:rPr lang="tr-TR" sz="4000" b="1" dirty="0">
                <a:latin typeface="Times New Roman" panose="02020603050405020304" pitchFamily="18" charset="0"/>
                <a:cs typeface="Times New Roman" panose="02020603050405020304" pitchFamily="18" charset="0"/>
              </a:rPr>
              <a:t>E</a:t>
            </a:r>
          </a:p>
        </p:txBody>
      </p:sp>
      <p:sp>
        <p:nvSpPr>
          <p:cNvPr id="6" name="Metin kutusu 5"/>
          <p:cNvSpPr txBox="1"/>
          <p:nvPr/>
        </p:nvSpPr>
        <p:spPr>
          <a:xfrm>
            <a:off x="950026" y="3135086"/>
            <a:ext cx="1151906" cy="646331"/>
          </a:xfrm>
          <a:prstGeom prst="rect">
            <a:avLst/>
          </a:prstGeom>
          <a:noFill/>
        </p:spPr>
        <p:txBody>
          <a:bodyPr wrap="square" rtlCol="0">
            <a:spAutoFit/>
          </a:bodyPr>
          <a:lstStyle/>
          <a:p>
            <a:endParaRPr lang="tr-TR" dirty="0"/>
          </a:p>
          <a:p>
            <a:r>
              <a:rPr lang="tr-TR" b="1" dirty="0">
                <a:latin typeface="Algerian" panose="04020705040A02060702" pitchFamily="82" charset="0"/>
              </a:rPr>
              <a:t>      ve</a:t>
            </a:r>
          </a:p>
        </p:txBody>
      </p:sp>
      <p:pic>
        <p:nvPicPr>
          <p:cNvPr id="69634" name="Picture 2" descr="https://cankirigazimtal.meb.k12.tr/meb_iys_dosyalar/18/01/962916/resimler/2020_10/k_30160120_WhatsApp_Image_2020-10-30_at_11.24.47_2.jpg"/>
          <p:cNvPicPr>
            <a:picLocks noChangeAspect="1" noChangeArrowheads="1"/>
          </p:cNvPicPr>
          <p:nvPr/>
        </p:nvPicPr>
        <p:blipFill>
          <a:blip r:embed="rId3"/>
          <a:srcRect/>
          <a:stretch>
            <a:fillRect/>
          </a:stretch>
        </p:blipFill>
        <p:spPr bwMode="auto">
          <a:xfrm>
            <a:off x="3075709" y="1"/>
            <a:ext cx="8953995" cy="6858000"/>
          </a:xfrm>
          <a:prstGeom prst="rect">
            <a:avLst/>
          </a:prstGeom>
          <a:noFill/>
        </p:spPr>
      </p:pic>
    </p:spTree>
    <p:extLst>
      <p:ext uri="{BB962C8B-B14F-4D97-AF65-F5344CB8AC3E}">
        <p14:creationId xmlns:p14="http://schemas.microsoft.com/office/powerpoint/2010/main" xmlns="" val="17526473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3144061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12322629" cy="6857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983940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win7\Downloads\Kiğılı A.Ş.JPG"/>
          <p:cNvPicPr>
            <a:picLocks noGrp="1" noChangeAspect="1" noChangeArrowheads="1"/>
          </p:cNvPicPr>
          <p:nvPr>
            <p:ph idx="1"/>
          </p:nvPr>
        </p:nvPicPr>
        <p:blipFill>
          <a:blip r:embed="rId2"/>
          <a:stretch>
            <a:fillRect/>
          </a:stretch>
        </p:blipFill>
        <p:spPr bwMode="auto">
          <a:xfrm>
            <a:off x="725714" y="188640"/>
            <a:ext cx="9695543" cy="64087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6" name="Düz Bağlayıcı 5"/>
          <p:cNvCxnSpPr/>
          <p:nvPr/>
        </p:nvCxnSpPr>
        <p:spPr>
          <a:xfrm>
            <a:off x="3215680" y="5949280"/>
            <a:ext cx="5568619"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3061148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sz="quarter" idx="1"/>
          </p:nvPr>
        </p:nvSpPr>
        <p:spPr/>
        <p:txBody>
          <a:bodyPr/>
          <a:lstStyle/>
          <a:p>
            <a:endParaRPr lang="tr-TR" dirty="0"/>
          </a:p>
        </p:txBody>
      </p:sp>
      <p:pic>
        <p:nvPicPr>
          <p:cNvPr id="3074" name="Picture 2" descr="C:\Users\SERMIN\Desktop\IMG-20190409-WA0025.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xmlns="">
                <a:solidFill>
                  <a:srgbClr val="FFFFFF"/>
                </a:solidFill>
              </a14:hiddenFill>
            </a:ext>
          </a:extLst>
        </p:spPr>
      </p:pic>
      <p:cxnSp>
        <p:nvCxnSpPr>
          <p:cNvPr id="5" name="Düz Bağlayıcı 4"/>
          <p:cNvCxnSpPr/>
          <p:nvPr/>
        </p:nvCxnSpPr>
        <p:spPr>
          <a:xfrm>
            <a:off x="7824192" y="3933056"/>
            <a:ext cx="384042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Düz Bağlayıcı 6"/>
          <p:cNvCxnSpPr/>
          <p:nvPr/>
        </p:nvCxnSpPr>
        <p:spPr>
          <a:xfrm>
            <a:off x="5423925" y="4221088"/>
            <a:ext cx="355239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951410747"/>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 y="0"/>
            <a:ext cx="12322628"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2896843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 y="1"/>
            <a:ext cx="12192000" cy="69668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329910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12322629"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9764893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sz="half" idx="1"/>
          </p:nvPr>
        </p:nvSpPr>
        <p:spPr>
          <a:xfrm>
            <a:off x="475013" y="403761"/>
            <a:ext cx="11329059" cy="5773202"/>
          </a:xfrm>
        </p:spPr>
        <p:txBody>
          <a:bodyPr/>
          <a:lstStyle/>
          <a:p>
            <a:pPr algn="ctr">
              <a:buNone/>
            </a:pPr>
            <a:r>
              <a:rPr lang="tr-TR" sz="4400" dirty="0" smtClean="0">
                <a:solidFill>
                  <a:srgbClr val="C00000"/>
                </a:solidFill>
              </a:rPr>
              <a:t>PAZARLAMA VE PERAKENDE ALANI</a:t>
            </a:r>
          </a:p>
          <a:p>
            <a:endParaRPr lang="tr-TR" dirty="0" smtClean="0"/>
          </a:p>
          <a:p>
            <a:pPr>
              <a:buNone/>
            </a:pPr>
            <a:endParaRPr lang="tr-TR" dirty="0" smtClean="0"/>
          </a:p>
          <a:p>
            <a:pPr>
              <a:buNone/>
            </a:pPr>
            <a:r>
              <a:rPr lang="tr-TR" dirty="0" smtClean="0"/>
              <a:t>ALANIN ALTINDA YER ALAN DALLAR</a:t>
            </a:r>
          </a:p>
          <a:p>
            <a:pPr>
              <a:buFont typeface="Wingdings" pitchFamily="2" charset="2"/>
              <a:buChar char="v"/>
            </a:pPr>
            <a:r>
              <a:rPr lang="tr-TR" b="1" dirty="0" smtClean="0">
                <a:solidFill>
                  <a:srgbClr val="FF0000"/>
                </a:solidFill>
              </a:rPr>
              <a:t>SATIŞ DANIŞMANLIĞI</a:t>
            </a:r>
          </a:p>
          <a:p>
            <a:pPr>
              <a:buFont typeface="Wingdings" pitchFamily="2" charset="2"/>
              <a:buChar char="v"/>
            </a:pPr>
            <a:r>
              <a:rPr lang="tr-TR" b="1" dirty="0" smtClean="0">
                <a:solidFill>
                  <a:srgbClr val="FF0000"/>
                </a:solidFill>
              </a:rPr>
              <a:t>SİGORTACILIK</a:t>
            </a:r>
          </a:p>
          <a:p>
            <a:pPr>
              <a:buNone/>
            </a:pPr>
            <a:endParaRPr lang="tr-TR" dirty="0" smtClean="0"/>
          </a:p>
          <a:p>
            <a:pPr>
              <a:buNone/>
            </a:pPr>
            <a:endParaRPr lang="tr-TR" dirty="0" smtClean="0"/>
          </a:p>
          <a:p>
            <a:pPr>
              <a:buNone/>
            </a:pPr>
            <a:r>
              <a:rPr lang="tr-TR" dirty="0" smtClean="0"/>
              <a:t>Alanımız öğrencileri 9. sınıf sonunda alanımızda yer alan bu dallardan birini seçecektir.</a:t>
            </a:r>
            <a:endParaRPr lang="tr-T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 y="0"/>
            <a:ext cx="12192000" cy="6857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899227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12192000" cy="6857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6672073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12734" y="-1"/>
            <a:ext cx="11674258" cy="5837129"/>
          </a:xfrm>
        </p:spPr>
        <p:txBody>
          <a:bodyPr>
            <a:normAutofit/>
          </a:bodyPr>
          <a:lstStyle/>
          <a:p>
            <a:r>
              <a:rPr lang="tr-TR" sz="3600" b="1" dirty="0">
                <a:latin typeface="Times New Roman" panose="02020603050405020304" pitchFamily="18" charset="0"/>
                <a:cs typeface="Times New Roman" panose="02020603050405020304" pitchFamily="18" charset="0"/>
              </a:rPr>
              <a:t>GİRİŞ</a:t>
            </a:r>
            <a:r>
              <a:rPr lang="tr-TR" sz="1200" b="1" dirty="0">
                <a:latin typeface="Times New Roman" panose="02020603050405020304" pitchFamily="18" charset="0"/>
                <a:cs typeface="Times New Roman" panose="02020603050405020304" pitchFamily="18" charset="0"/>
              </a:rPr>
              <a:t/>
            </a:r>
            <a:br>
              <a:rPr lang="tr-TR" sz="1200" b="1" dirty="0">
                <a:latin typeface="Times New Roman" panose="02020603050405020304" pitchFamily="18" charset="0"/>
                <a:cs typeface="Times New Roman" panose="02020603050405020304" pitchFamily="18" charset="0"/>
              </a:rPr>
            </a:br>
            <a:r>
              <a:rPr lang="tr-TR" sz="1200" b="1" dirty="0">
                <a:latin typeface="Times New Roman" panose="02020603050405020304" pitchFamily="18" charset="0"/>
                <a:cs typeface="Times New Roman" panose="02020603050405020304" pitchFamily="18" charset="0"/>
              </a:rPr>
              <a:t/>
            </a:r>
            <a:br>
              <a:rPr lang="tr-TR" sz="1200" b="1" dirty="0">
                <a:latin typeface="Times New Roman" panose="02020603050405020304" pitchFamily="18" charset="0"/>
                <a:cs typeface="Times New Roman" panose="02020603050405020304" pitchFamily="18" charset="0"/>
              </a:rPr>
            </a:br>
            <a:r>
              <a:rPr lang="tr-TR" sz="1200" b="1" dirty="0">
                <a:latin typeface="Times New Roman" panose="02020603050405020304" pitchFamily="18" charset="0"/>
                <a:cs typeface="Times New Roman" panose="02020603050405020304" pitchFamily="18" charset="0"/>
              </a:rPr>
              <a:t>SEVGİLİ ÖĞRENCİLER;</a:t>
            </a:r>
            <a:br>
              <a:rPr lang="tr-TR" sz="1200" b="1" dirty="0">
                <a:latin typeface="Times New Roman" panose="02020603050405020304" pitchFamily="18" charset="0"/>
                <a:cs typeface="Times New Roman" panose="02020603050405020304" pitchFamily="18" charset="0"/>
              </a:rPr>
            </a:br>
            <a:r>
              <a:rPr lang="tr-TR" sz="1200" b="1" dirty="0">
                <a:latin typeface="Times New Roman" panose="02020603050405020304" pitchFamily="18" charset="0"/>
                <a:cs typeface="Times New Roman" panose="02020603050405020304" pitchFamily="18" charset="0"/>
              </a:rPr>
              <a:t/>
            </a:r>
            <a:br>
              <a:rPr lang="tr-TR" sz="1200" b="1" dirty="0">
                <a:latin typeface="Times New Roman" panose="02020603050405020304" pitchFamily="18" charset="0"/>
                <a:cs typeface="Times New Roman" panose="02020603050405020304" pitchFamily="18" charset="0"/>
              </a:rPr>
            </a:br>
            <a:r>
              <a:rPr lang="tr-TR" sz="1200" b="1" dirty="0">
                <a:latin typeface="Times New Roman" panose="02020603050405020304" pitchFamily="18" charset="0"/>
                <a:cs typeface="Times New Roman" panose="02020603050405020304" pitchFamily="18" charset="0"/>
              </a:rPr>
              <a:t>	</a:t>
            </a:r>
            <a:r>
              <a:rPr lang="tr-TR" sz="2000" dirty="0">
                <a:latin typeface="Times New Roman" panose="02020603050405020304" pitchFamily="18" charset="0"/>
                <a:cs typeface="Times New Roman" panose="02020603050405020304" pitchFamily="18" charset="0"/>
              </a:rPr>
              <a:t>Meslek insanın en önemli yol arkadaşıdır. Meslek bireyin ilgilerinin, yeteneklerinin can bulduğu yegane alan olup bireyi sosyal  varlık yapan, toplumsal değer kazandıran ve doyuma ulaştıran temel niteliktir. </a:t>
            </a:r>
            <a:br>
              <a:rPr lang="tr-TR" sz="2000" dirty="0">
                <a:latin typeface="Times New Roman" panose="02020603050405020304" pitchFamily="18" charset="0"/>
                <a:cs typeface="Times New Roman" panose="02020603050405020304" pitchFamily="18" charset="0"/>
              </a:rPr>
            </a:br>
            <a:r>
              <a:rPr lang="tr-TR" sz="2000" dirty="0">
                <a:latin typeface="Times New Roman" panose="02020603050405020304" pitchFamily="18" charset="0"/>
                <a:cs typeface="Times New Roman" panose="02020603050405020304" pitchFamily="18" charset="0"/>
              </a:rPr>
              <a:t>	Değer deyince statü, saygı, iş imkanı, yaratıcılık, kendine ayıracağı zaman gibi faktörler ön plana çıkar. Aynı zamanda doyum deyince meslekten elde edeceği haz oluşur. Bu doğrultuda bireylerin kendilerine en uygun mesleği seçmeleri gerekmektedir. </a:t>
            </a:r>
            <a:br>
              <a:rPr lang="tr-TR" sz="2000" dirty="0">
                <a:latin typeface="Times New Roman" panose="02020603050405020304" pitchFamily="18" charset="0"/>
                <a:cs typeface="Times New Roman" panose="02020603050405020304" pitchFamily="18" charset="0"/>
              </a:rPr>
            </a:br>
            <a:r>
              <a:rPr lang="tr-TR" sz="2000" dirty="0">
                <a:latin typeface="Times New Roman" panose="02020603050405020304" pitchFamily="18" charset="0"/>
                <a:cs typeface="Times New Roman" panose="02020603050405020304" pitchFamily="18" charset="0"/>
              </a:rPr>
              <a:t>	Doğru seçim mesleki olgunluk düzeyi ile ortaya çıkar. Mesleki olgunluğu yüksek bireyler potansiyellerine uygun mesleklere yönelirler. Bu durum gelecekte iyi bir yol arkadaşı edinmesini sağlayacağı gibi aynı zamanda üretken bireyler olarak topluma katkıda bulunmanızı sağlayacaktır.  </a:t>
            </a:r>
            <a:br>
              <a:rPr lang="tr-TR" sz="2000" dirty="0">
                <a:latin typeface="Times New Roman" panose="02020603050405020304" pitchFamily="18" charset="0"/>
                <a:cs typeface="Times New Roman" panose="02020603050405020304" pitchFamily="18" charset="0"/>
              </a:rPr>
            </a:br>
            <a:r>
              <a:rPr lang="tr-TR" sz="2000" dirty="0">
                <a:latin typeface="Times New Roman" panose="02020603050405020304" pitchFamily="18" charset="0"/>
                <a:cs typeface="Times New Roman" panose="02020603050405020304" pitchFamily="18" charset="0"/>
              </a:rPr>
              <a:t>	Meslek seçiminde yapacağınız bir hata gelecekte sizi mutsuz edeceği gibi başarısızlığa yol açacaktır. Bu yüzden aileleriniz ile birlikte tamamen kendi yetenek ve ilgilerinizi belirleyerek alan seçiminizi yapınız. Arkadaşınızın seçeceği bir alanı sırf oraya gittiği için sizde o alanı seçerek </a:t>
            </a:r>
            <a:r>
              <a:rPr lang="tr-TR" sz="2000" b="1" dirty="0">
                <a:latin typeface="Times New Roman" panose="02020603050405020304" pitchFamily="18" charset="0"/>
                <a:cs typeface="Times New Roman" panose="02020603050405020304" pitchFamily="18" charset="0"/>
              </a:rPr>
              <a:t>HATA YAPMAYINIZ</a:t>
            </a:r>
            <a:r>
              <a:rPr lang="tr-TR" sz="2000" dirty="0">
                <a:latin typeface="Times New Roman" panose="02020603050405020304" pitchFamily="18" charset="0"/>
                <a:cs typeface="Times New Roman" panose="02020603050405020304" pitchFamily="18" charset="0"/>
              </a:rPr>
              <a:t>. </a:t>
            </a:r>
            <a:br>
              <a:rPr lang="tr-TR" sz="2000" dirty="0">
                <a:latin typeface="Times New Roman" panose="02020603050405020304" pitchFamily="18" charset="0"/>
                <a:cs typeface="Times New Roman" panose="02020603050405020304" pitchFamily="18" charset="0"/>
              </a:rPr>
            </a:br>
            <a:r>
              <a:rPr lang="tr-TR" sz="2000" dirty="0">
                <a:latin typeface="Times New Roman" panose="02020603050405020304" pitchFamily="18" charset="0"/>
                <a:cs typeface="Times New Roman" panose="02020603050405020304" pitchFamily="18" charset="0"/>
              </a:rPr>
              <a:t/>
            </a:r>
            <a:br>
              <a:rPr lang="tr-TR" sz="2000" dirty="0">
                <a:latin typeface="Times New Roman" panose="02020603050405020304" pitchFamily="18" charset="0"/>
                <a:cs typeface="Times New Roman" panose="02020603050405020304" pitchFamily="18" charset="0"/>
              </a:rPr>
            </a:br>
            <a:r>
              <a:rPr lang="tr-TR" sz="2000" dirty="0">
                <a:latin typeface="Times New Roman" panose="02020603050405020304" pitchFamily="18" charset="0"/>
                <a:cs typeface="Times New Roman" panose="02020603050405020304" pitchFamily="18" charset="0"/>
              </a:rPr>
              <a:t>        </a:t>
            </a:r>
            <a:r>
              <a:rPr lang="tr-TR" sz="2000" dirty="0" smtClean="0">
                <a:latin typeface="Times New Roman" panose="02020603050405020304" pitchFamily="18" charset="0"/>
                <a:cs typeface="Times New Roman" panose="02020603050405020304" pitchFamily="18" charset="0"/>
              </a:rPr>
              <a:t>      Nermin ÖZBEK                                                                                                   Ahmet PALA</a:t>
            </a:r>
            <a:br>
              <a:rPr lang="tr-TR" sz="2000" dirty="0" smtClean="0">
                <a:latin typeface="Times New Roman" panose="02020603050405020304" pitchFamily="18" charset="0"/>
                <a:cs typeface="Times New Roman" panose="02020603050405020304" pitchFamily="18" charset="0"/>
              </a:rPr>
            </a:br>
            <a:r>
              <a:rPr lang="tr-TR" sz="2000" dirty="0" smtClean="0">
                <a:latin typeface="Times New Roman" panose="02020603050405020304" pitchFamily="18" charset="0"/>
                <a:cs typeface="Times New Roman" panose="02020603050405020304" pitchFamily="18" charset="0"/>
              </a:rPr>
              <a:t> </a:t>
            </a:r>
            <a:r>
              <a:rPr lang="tr-TR" sz="2000" dirty="0" smtClean="0">
                <a:latin typeface="Times New Roman" panose="02020603050405020304" pitchFamily="18" charset="0"/>
                <a:cs typeface="Times New Roman" panose="02020603050405020304" pitchFamily="18" charset="0"/>
              </a:rPr>
              <a:t>Pazarlama ve Perakende </a:t>
            </a:r>
            <a:r>
              <a:rPr lang="tr-TR" sz="2000" dirty="0" smtClean="0">
                <a:latin typeface="Times New Roman" panose="02020603050405020304" pitchFamily="18" charset="0"/>
                <a:cs typeface="Times New Roman" panose="02020603050405020304" pitchFamily="18" charset="0"/>
              </a:rPr>
              <a:t>Öğretmeni                                                                </a:t>
            </a:r>
            <a:r>
              <a:rPr lang="tr-TR" sz="2000" dirty="0">
                <a:latin typeface="Times New Roman" panose="02020603050405020304" pitchFamily="18" charset="0"/>
                <a:cs typeface="Times New Roman" panose="02020603050405020304" pitchFamily="18" charset="0"/>
              </a:rPr>
              <a:t>Pazarlama ve Perakende Öğretmeni</a:t>
            </a:r>
            <a:br>
              <a:rPr lang="tr-TR" sz="2000" dirty="0">
                <a:latin typeface="Times New Roman" panose="02020603050405020304" pitchFamily="18" charset="0"/>
                <a:cs typeface="Times New Roman" panose="02020603050405020304" pitchFamily="18" charset="0"/>
              </a:rPr>
            </a:br>
            <a:endParaRPr lang="tr-TR"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42855542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Metin kutusu"/>
          <p:cNvSpPr txBox="1"/>
          <p:nvPr/>
        </p:nvSpPr>
        <p:spPr>
          <a:xfrm>
            <a:off x="107504" y="158420"/>
            <a:ext cx="12084496" cy="1464231"/>
          </a:xfrm>
          <a:prstGeom prst="roundRect">
            <a:avLst/>
          </a:prstGeom>
          <a:solidFill>
            <a:srgbClr val="FFFF00"/>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tr-TR" sz="4000" b="1" dirty="0" smtClean="0">
                <a:solidFill>
                  <a:schemeClr val="tx1"/>
                </a:solidFill>
              </a:rPr>
              <a:t>ALANIMIZ SATIŞ DANIŞMANLIĞI DALI DERSLERİ </a:t>
            </a:r>
          </a:p>
          <a:p>
            <a:pPr algn="ctr"/>
            <a:r>
              <a:rPr lang="tr-TR" sz="4000" b="1" dirty="0" smtClean="0">
                <a:solidFill>
                  <a:schemeClr val="tx1"/>
                </a:solidFill>
              </a:rPr>
              <a:t>DERSLERİMİZ </a:t>
            </a:r>
            <a:r>
              <a:rPr lang="tr-TR" sz="4000" b="1" dirty="0">
                <a:solidFill>
                  <a:schemeClr val="tx1"/>
                </a:solidFill>
              </a:rPr>
              <a:t>SÖZEL AĞIRLIKLIDIR.</a:t>
            </a:r>
          </a:p>
        </p:txBody>
      </p:sp>
      <p:sp>
        <p:nvSpPr>
          <p:cNvPr id="11" name="Dikdörtgen 10"/>
          <p:cNvSpPr/>
          <p:nvPr/>
        </p:nvSpPr>
        <p:spPr>
          <a:xfrm>
            <a:off x="267161" y="1710046"/>
            <a:ext cx="2685143" cy="445852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000" b="1" dirty="0">
                <a:solidFill>
                  <a:srgbClr val="FFFF00"/>
                </a:solidFill>
              </a:rPr>
              <a:t>9. SINIF DERSLERİMİZ</a:t>
            </a:r>
          </a:p>
          <a:p>
            <a:pPr algn="ctr"/>
            <a:r>
              <a:rPr lang="tr-TR" sz="2000" b="1" dirty="0">
                <a:solidFill>
                  <a:srgbClr val="FFFF00"/>
                </a:solidFill>
              </a:rPr>
              <a:t>Ofis Uygulamaları</a:t>
            </a:r>
          </a:p>
          <a:p>
            <a:pPr algn="ctr"/>
            <a:r>
              <a:rPr lang="tr-TR" sz="2000" b="1" dirty="0">
                <a:solidFill>
                  <a:srgbClr val="FFFF00"/>
                </a:solidFill>
              </a:rPr>
              <a:t>Mesleki gelişim Atölyesi</a:t>
            </a:r>
          </a:p>
          <a:p>
            <a:pPr algn="ctr"/>
            <a:r>
              <a:rPr lang="tr-TR" sz="2000" b="1" dirty="0">
                <a:solidFill>
                  <a:srgbClr val="FFFF00"/>
                </a:solidFill>
              </a:rPr>
              <a:t>Pazarlama İlkeleri</a:t>
            </a:r>
          </a:p>
          <a:p>
            <a:pPr algn="ctr"/>
            <a:r>
              <a:rPr lang="tr-TR" sz="2000" b="1" dirty="0">
                <a:solidFill>
                  <a:srgbClr val="FFFF00"/>
                </a:solidFill>
              </a:rPr>
              <a:t>Tüketici Davranışları</a:t>
            </a:r>
          </a:p>
        </p:txBody>
      </p:sp>
      <p:sp>
        <p:nvSpPr>
          <p:cNvPr id="15" name="Dikdörtgen 14"/>
          <p:cNvSpPr/>
          <p:nvPr/>
        </p:nvSpPr>
        <p:spPr>
          <a:xfrm>
            <a:off x="3206302" y="1686296"/>
            <a:ext cx="2817127" cy="448227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000" b="1" dirty="0">
                <a:solidFill>
                  <a:srgbClr val="FFFF00"/>
                </a:solidFill>
              </a:rPr>
              <a:t>10. SINIF DERSLERİMİZ</a:t>
            </a:r>
          </a:p>
          <a:p>
            <a:pPr algn="ctr"/>
            <a:r>
              <a:rPr lang="tr-TR" sz="2000" b="1" dirty="0">
                <a:solidFill>
                  <a:srgbClr val="FFFF00"/>
                </a:solidFill>
              </a:rPr>
              <a:t>Satış Teknikleri</a:t>
            </a:r>
          </a:p>
          <a:p>
            <a:pPr algn="ctr"/>
            <a:r>
              <a:rPr lang="tr-TR" sz="2000" b="1" dirty="0">
                <a:solidFill>
                  <a:srgbClr val="FFFF00"/>
                </a:solidFill>
              </a:rPr>
              <a:t>Temel Hukuk</a:t>
            </a:r>
          </a:p>
          <a:p>
            <a:pPr algn="ctr"/>
            <a:r>
              <a:rPr lang="tr-TR" sz="2000" b="1" dirty="0">
                <a:solidFill>
                  <a:srgbClr val="FFFF00"/>
                </a:solidFill>
              </a:rPr>
              <a:t>Mesleki Matematik</a:t>
            </a:r>
          </a:p>
          <a:p>
            <a:pPr algn="ctr"/>
            <a:r>
              <a:rPr lang="tr-TR" sz="2000" b="1" dirty="0">
                <a:solidFill>
                  <a:srgbClr val="FFFF00"/>
                </a:solidFill>
              </a:rPr>
              <a:t>Perakendecilik</a:t>
            </a:r>
          </a:p>
          <a:p>
            <a:pPr algn="ctr"/>
            <a:r>
              <a:rPr lang="tr-TR" sz="2000" b="1" dirty="0">
                <a:solidFill>
                  <a:srgbClr val="FFFF00"/>
                </a:solidFill>
              </a:rPr>
              <a:t>Satışta İletişim Teknikleri</a:t>
            </a:r>
          </a:p>
        </p:txBody>
      </p:sp>
      <p:sp>
        <p:nvSpPr>
          <p:cNvPr id="16" name="Dikdörtgen 15"/>
          <p:cNvSpPr/>
          <p:nvPr/>
        </p:nvSpPr>
        <p:spPr>
          <a:xfrm>
            <a:off x="6184684" y="1686296"/>
            <a:ext cx="2712573" cy="448227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000" b="1" dirty="0">
                <a:solidFill>
                  <a:srgbClr val="FFFF00"/>
                </a:solidFill>
              </a:rPr>
              <a:t>11. SINIF DERSLERİMİZ</a:t>
            </a:r>
          </a:p>
          <a:p>
            <a:pPr algn="ctr"/>
            <a:r>
              <a:rPr lang="tr-TR" sz="2000" b="1" dirty="0">
                <a:solidFill>
                  <a:srgbClr val="FFFF00"/>
                </a:solidFill>
              </a:rPr>
              <a:t>Ürün Bilgisi</a:t>
            </a:r>
          </a:p>
          <a:p>
            <a:pPr algn="ctr"/>
            <a:r>
              <a:rPr lang="tr-TR" sz="2000" b="1" dirty="0">
                <a:solidFill>
                  <a:srgbClr val="FFFF00"/>
                </a:solidFill>
              </a:rPr>
              <a:t>Pazarlama Mevzuatı</a:t>
            </a:r>
          </a:p>
          <a:p>
            <a:pPr algn="ctr"/>
            <a:r>
              <a:rPr lang="tr-TR" sz="2000" b="1" dirty="0">
                <a:solidFill>
                  <a:srgbClr val="FFFF00"/>
                </a:solidFill>
              </a:rPr>
              <a:t>Mağaza Atmosferi ve Görsellik</a:t>
            </a:r>
          </a:p>
          <a:p>
            <a:pPr algn="ctr"/>
            <a:r>
              <a:rPr lang="tr-TR" sz="2000" b="1" dirty="0">
                <a:solidFill>
                  <a:srgbClr val="FFFF00"/>
                </a:solidFill>
              </a:rPr>
              <a:t>Perakende Matematiği</a:t>
            </a:r>
          </a:p>
          <a:p>
            <a:pPr algn="ctr"/>
            <a:r>
              <a:rPr lang="tr-TR" sz="2000" b="1" dirty="0">
                <a:solidFill>
                  <a:srgbClr val="FFFF00"/>
                </a:solidFill>
              </a:rPr>
              <a:t>Perakende Paket Programları</a:t>
            </a:r>
          </a:p>
          <a:p>
            <a:pPr algn="ctr"/>
            <a:r>
              <a:rPr lang="tr-TR" sz="2000" b="1" dirty="0">
                <a:solidFill>
                  <a:srgbClr val="FFFF00"/>
                </a:solidFill>
              </a:rPr>
              <a:t>Mesleki Yabancı Dil</a:t>
            </a:r>
          </a:p>
          <a:p>
            <a:pPr algn="ctr"/>
            <a:endParaRPr lang="tr-TR" sz="2000" b="1" dirty="0">
              <a:solidFill>
                <a:srgbClr val="FFFF00"/>
              </a:solidFill>
            </a:endParaRPr>
          </a:p>
        </p:txBody>
      </p:sp>
      <p:sp>
        <p:nvSpPr>
          <p:cNvPr id="17" name="Dikdörtgen 16"/>
          <p:cNvSpPr/>
          <p:nvPr/>
        </p:nvSpPr>
        <p:spPr>
          <a:xfrm>
            <a:off x="9084590" y="1698171"/>
            <a:ext cx="2685143" cy="447040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000" b="1" dirty="0">
                <a:solidFill>
                  <a:srgbClr val="FFFF00"/>
                </a:solidFill>
              </a:rPr>
              <a:t>12. SINIF DERSLERİMİZ</a:t>
            </a:r>
          </a:p>
          <a:p>
            <a:pPr algn="ctr"/>
            <a:r>
              <a:rPr lang="tr-TR" sz="2000" b="1" dirty="0">
                <a:solidFill>
                  <a:srgbClr val="FFFF00"/>
                </a:solidFill>
              </a:rPr>
              <a:t>İşletmelerde Mesleki Eğitim</a:t>
            </a:r>
          </a:p>
          <a:p>
            <a:pPr algn="ctr"/>
            <a:r>
              <a:rPr lang="tr-TR" sz="2000" b="1" dirty="0">
                <a:solidFill>
                  <a:srgbClr val="FFFF00"/>
                </a:solidFill>
              </a:rPr>
              <a:t>Kasa İşlemleri</a:t>
            </a:r>
          </a:p>
        </p:txBody>
      </p:sp>
    </p:spTree>
    <p:extLst>
      <p:ext uri="{BB962C8B-B14F-4D97-AF65-F5344CB8AC3E}">
        <p14:creationId xmlns:p14="http://schemas.microsoft.com/office/powerpoint/2010/main" xmlns="" val="18916706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Metin kutusu"/>
          <p:cNvSpPr txBox="1"/>
          <p:nvPr/>
        </p:nvSpPr>
        <p:spPr>
          <a:xfrm>
            <a:off x="107504" y="158420"/>
            <a:ext cx="12084496" cy="1464231"/>
          </a:xfrm>
          <a:prstGeom prst="roundRect">
            <a:avLst/>
          </a:prstGeom>
          <a:solidFill>
            <a:srgbClr val="FFFF00"/>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tr-TR" sz="4000" b="1" dirty="0" smtClean="0">
                <a:solidFill>
                  <a:schemeClr val="tx1"/>
                </a:solidFill>
              </a:rPr>
              <a:t>ALANIMIZ SİGORTACILIK DALI DERSLERİ </a:t>
            </a:r>
          </a:p>
          <a:p>
            <a:pPr algn="ctr"/>
            <a:r>
              <a:rPr lang="tr-TR" sz="4000" b="1" dirty="0" smtClean="0">
                <a:solidFill>
                  <a:schemeClr val="tx1"/>
                </a:solidFill>
              </a:rPr>
              <a:t>DERSLERİMİZ </a:t>
            </a:r>
            <a:r>
              <a:rPr lang="tr-TR" sz="4000" b="1" dirty="0">
                <a:solidFill>
                  <a:schemeClr val="tx1"/>
                </a:solidFill>
              </a:rPr>
              <a:t>SÖZEL AĞIRLIKLIDIR.</a:t>
            </a:r>
          </a:p>
        </p:txBody>
      </p:sp>
      <p:sp>
        <p:nvSpPr>
          <p:cNvPr id="11" name="Dikdörtgen 10"/>
          <p:cNvSpPr/>
          <p:nvPr/>
        </p:nvSpPr>
        <p:spPr>
          <a:xfrm>
            <a:off x="267161" y="1710046"/>
            <a:ext cx="2685143" cy="445852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000" b="1" dirty="0">
                <a:solidFill>
                  <a:srgbClr val="FFFF00"/>
                </a:solidFill>
              </a:rPr>
              <a:t>9. SINIF DERSLERİMİZ</a:t>
            </a:r>
          </a:p>
          <a:p>
            <a:pPr algn="ctr"/>
            <a:r>
              <a:rPr lang="tr-TR" sz="2000" b="1" dirty="0">
                <a:solidFill>
                  <a:srgbClr val="FFFF00"/>
                </a:solidFill>
              </a:rPr>
              <a:t>Ofis Uygulamaları</a:t>
            </a:r>
          </a:p>
          <a:p>
            <a:pPr algn="ctr"/>
            <a:r>
              <a:rPr lang="tr-TR" sz="2000" b="1" dirty="0">
                <a:solidFill>
                  <a:srgbClr val="FFFF00"/>
                </a:solidFill>
              </a:rPr>
              <a:t>Mesleki gelişim Atölyesi</a:t>
            </a:r>
          </a:p>
          <a:p>
            <a:pPr algn="ctr"/>
            <a:r>
              <a:rPr lang="tr-TR" sz="2000" b="1" dirty="0">
                <a:solidFill>
                  <a:srgbClr val="FFFF00"/>
                </a:solidFill>
              </a:rPr>
              <a:t>Pazarlama İlkeleri</a:t>
            </a:r>
          </a:p>
          <a:p>
            <a:pPr algn="ctr"/>
            <a:r>
              <a:rPr lang="tr-TR" sz="2000" b="1" dirty="0">
                <a:solidFill>
                  <a:srgbClr val="FFFF00"/>
                </a:solidFill>
              </a:rPr>
              <a:t>Tüketici Davranışları</a:t>
            </a:r>
          </a:p>
        </p:txBody>
      </p:sp>
      <p:sp>
        <p:nvSpPr>
          <p:cNvPr id="15" name="Dikdörtgen 14"/>
          <p:cNvSpPr/>
          <p:nvPr/>
        </p:nvSpPr>
        <p:spPr>
          <a:xfrm>
            <a:off x="3206302" y="1686296"/>
            <a:ext cx="2817127" cy="448227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000" b="1" dirty="0">
                <a:solidFill>
                  <a:srgbClr val="FFFF00"/>
                </a:solidFill>
              </a:rPr>
              <a:t>10. SINIF DERSLERİMİZ</a:t>
            </a:r>
          </a:p>
          <a:p>
            <a:pPr algn="ctr"/>
            <a:r>
              <a:rPr lang="tr-TR" sz="2000" b="1" dirty="0" smtClean="0">
                <a:solidFill>
                  <a:srgbClr val="FFFF00"/>
                </a:solidFill>
              </a:rPr>
              <a:t>Temel Sigortacılık</a:t>
            </a:r>
            <a:endParaRPr lang="tr-TR" sz="2000" b="1" dirty="0">
              <a:solidFill>
                <a:srgbClr val="FFFF00"/>
              </a:solidFill>
            </a:endParaRPr>
          </a:p>
          <a:p>
            <a:pPr algn="ctr"/>
            <a:r>
              <a:rPr lang="tr-TR" sz="2000" b="1" dirty="0">
                <a:solidFill>
                  <a:srgbClr val="FFFF00"/>
                </a:solidFill>
              </a:rPr>
              <a:t>Temel Hukuk</a:t>
            </a:r>
          </a:p>
          <a:p>
            <a:pPr algn="ctr"/>
            <a:r>
              <a:rPr lang="tr-TR" sz="2000" b="1" dirty="0">
                <a:solidFill>
                  <a:srgbClr val="FFFF00"/>
                </a:solidFill>
              </a:rPr>
              <a:t>Mesleki Matematik</a:t>
            </a:r>
          </a:p>
          <a:p>
            <a:pPr algn="ctr"/>
            <a:r>
              <a:rPr lang="tr-TR" sz="2000" b="1" dirty="0" smtClean="0">
                <a:solidFill>
                  <a:srgbClr val="FFFF00"/>
                </a:solidFill>
              </a:rPr>
              <a:t>Sigortacılıkta Hizmet Pazarlaması</a:t>
            </a:r>
            <a:endParaRPr lang="tr-TR" sz="2000" b="1" dirty="0">
              <a:solidFill>
                <a:srgbClr val="FFFF00"/>
              </a:solidFill>
            </a:endParaRPr>
          </a:p>
          <a:p>
            <a:pPr algn="ctr"/>
            <a:r>
              <a:rPr lang="tr-TR" sz="2000" b="1" dirty="0">
                <a:solidFill>
                  <a:srgbClr val="FFFF00"/>
                </a:solidFill>
              </a:rPr>
              <a:t>Satışta İletişim Teknikleri</a:t>
            </a:r>
          </a:p>
        </p:txBody>
      </p:sp>
      <p:sp>
        <p:nvSpPr>
          <p:cNvPr id="16" name="Dikdörtgen 15"/>
          <p:cNvSpPr/>
          <p:nvPr/>
        </p:nvSpPr>
        <p:spPr>
          <a:xfrm>
            <a:off x="6184684" y="1686296"/>
            <a:ext cx="2712573" cy="448227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000" b="1" dirty="0">
                <a:solidFill>
                  <a:srgbClr val="FFFF00"/>
                </a:solidFill>
              </a:rPr>
              <a:t>11. SINIF DERSLERİMİZ</a:t>
            </a:r>
          </a:p>
          <a:p>
            <a:pPr algn="ctr"/>
            <a:endParaRPr lang="tr-TR" sz="2000" b="1" dirty="0">
              <a:solidFill>
                <a:srgbClr val="FFFF00"/>
              </a:solidFill>
            </a:endParaRPr>
          </a:p>
          <a:p>
            <a:pPr algn="ctr"/>
            <a:r>
              <a:rPr lang="tr-TR" sz="2000" b="1" dirty="0" smtClean="0">
                <a:solidFill>
                  <a:srgbClr val="FFFF00"/>
                </a:solidFill>
              </a:rPr>
              <a:t>Risk ve Hasar Yönetimi</a:t>
            </a:r>
          </a:p>
          <a:p>
            <a:pPr algn="ctr"/>
            <a:r>
              <a:rPr lang="tr-TR" sz="2000" b="1" dirty="0" smtClean="0">
                <a:solidFill>
                  <a:srgbClr val="FFFF00"/>
                </a:solidFill>
              </a:rPr>
              <a:t>Sigorta Hukuku</a:t>
            </a:r>
          </a:p>
          <a:p>
            <a:pPr algn="ctr"/>
            <a:r>
              <a:rPr lang="tr-TR" sz="2000" b="1" dirty="0" smtClean="0">
                <a:solidFill>
                  <a:srgbClr val="FFFF00"/>
                </a:solidFill>
              </a:rPr>
              <a:t>Can Sigortaları BES</a:t>
            </a:r>
          </a:p>
          <a:p>
            <a:pPr algn="ctr"/>
            <a:r>
              <a:rPr lang="tr-TR" sz="2000" b="1" dirty="0" smtClean="0">
                <a:solidFill>
                  <a:srgbClr val="FFFF00"/>
                </a:solidFill>
              </a:rPr>
              <a:t>Hayat Dışı Sigortalar</a:t>
            </a:r>
          </a:p>
          <a:p>
            <a:pPr algn="ctr"/>
            <a:r>
              <a:rPr lang="tr-TR" sz="2000" b="1" dirty="0" smtClean="0">
                <a:solidFill>
                  <a:srgbClr val="FFFF00"/>
                </a:solidFill>
              </a:rPr>
              <a:t>Sigorta Paket Programı</a:t>
            </a:r>
            <a:endParaRPr lang="tr-TR" sz="2000" b="1" dirty="0">
              <a:solidFill>
                <a:srgbClr val="FFFF00"/>
              </a:solidFill>
            </a:endParaRPr>
          </a:p>
          <a:p>
            <a:pPr algn="ctr"/>
            <a:r>
              <a:rPr lang="tr-TR" sz="2000" b="1" dirty="0">
                <a:solidFill>
                  <a:srgbClr val="FFFF00"/>
                </a:solidFill>
              </a:rPr>
              <a:t>Mesleki Yabancı Dil</a:t>
            </a:r>
          </a:p>
          <a:p>
            <a:pPr algn="ctr"/>
            <a:endParaRPr lang="tr-TR" sz="2000" b="1" dirty="0">
              <a:solidFill>
                <a:srgbClr val="FFFF00"/>
              </a:solidFill>
            </a:endParaRPr>
          </a:p>
        </p:txBody>
      </p:sp>
      <p:sp>
        <p:nvSpPr>
          <p:cNvPr id="17" name="Dikdörtgen 16"/>
          <p:cNvSpPr/>
          <p:nvPr/>
        </p:nvSpPr>
        <p:spPr>
          <a:xfrm>
            <a:off x="9084590" y="1698171"/>
            <a:ext cx="2685143" cy="447040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000" b="1" dirty="0">
                <a:solidFill>
                  <a:srgbClr val="FFFF00"/>
                </a:solidFill>
              </a:rPr>
              <a:t>12. SINIF DERSLERİMİZ</a:t>
            </a:r>
          </a:p>
          <a:p>
            <a:pPr algn="ctr"/>
            <a:r>
              <a:rPr lang="tr-TR" sz="2000" b="1" dirty="0">
                <a:solidFill>
                  <a:srgbClr val="FFFF00"/>
                </a:solidFill>
              </a:rPr>
              <a:t>İşletmelerde Mesleki Eğitim</a:t>
            </a:r>
          </a:p>
          <a:p>
            <a:pPr algn="ctr"/>
            <a:r>
              <a:rPr lang="tr-TR" sz="2000" b="1" dirty="0" smtClean="0">
                <a:solidFill>
                  <a:srgbClr val="FFFF00"/>
                </a:solidFill>
              </a:rPr>
              <a:t>Sigorta Acentesi Açılış İşlemleri</a:t>
            </a:r>
            <a:endParaRPr lang="tr-TR" sz="2000" b="1" dirty="0">
              <a:solidFill>
                <a:srgbClr val="FFFF00"/>
              </a:solidFill>
            </a:endParaRPr>
          </a:p>
        </p:txBody>
      </p:sp>
    </p:spTree>
    <p:extLst>
      <p:ext uri="{BB962C8B-B14F-4D97-AF65-F5344CB8AC3E}">
        <p14:creationId xmlns:p14="http://schemas.microsoft.com/office/powerpoint/2010/main" xmlns="" val="18916706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838200" y="365125"/>
            <a:ext cx="10515600" cy="687061"/>
          </a:xfrm>
        </p:spPr>
        <p:txBody>
          <a:bodyPr>
            <a:normAutofit/>
          </a:bodyPr>
          <a:lstStyle/>
          <a:p>
            <a:r>
              <a:rPr lang="tr-TR" sz="3600" b="1" dirty="0">
                <a:solidFill>
                  <a:srgbClr val="00B0F0"/>
                </a:solidFill>
                <a:latin typeface="Comic Sans MS" pitchFamily="66" charset="0"/>
              </a:rPr>
              <a:t>DERSLERİMİZİN İŞLENİŞ ŞEKLİ</a:t>
            </a:r>
          </a:p>
        </p:txBody>
      </p:sp>
      <p:sp>
        <p:nvSpPr>
          <p:cNvPr id="3" name="İçerik Yer Tutucusu 2"/>
          <p:cNvSpPr>
            <a:spLocks noGrp="1"/>
          </p:cNvSpPr>
          <p:nvPr>
            <p:ph sz="half" idx="1"/>
          </p:nvPr>
        </p:nvSpPr>
        <p:spPr>
          <a:xfrm>
            <a:off x="0" y="1215025"/>
            <a:ext cx="6019800" cy="5423770"/>
          </a:xfrm>
        </p:spPr>
        <p:txBody>
          <a:bodyPr>
            <a:noAutofit/>
          </a:bodyPr>
          <a:lstStyle/>
          <a:p>
            <a:r>
              <a:rPr lang="tr-TR" sz="1800" dirty="0">
                <a:latin typeface="Times New Roman" panose="02020603050405020304" pitchFamily="18" charset="0"/>
                <a:cs typeface="Times New Roman" panose="02020603050405020304" pitchFamily="18" charset="0"/>
              </a:rPr>
              <a:t>Pazarlama günlük hayattan oldukça etkilenir ve hayatın çoğu alanından örnekler derslerimizde yer alır.</a:t>
            </a:r>
          </a:p>
          <a:p>
            <a:r>
              <a:rPr lang="tr-TR" sz="1800" dirty="0">
                <a:latin typeface="Times New Roman" panose="02020603050405020304" pitchFamily="18" charset="0"/>
                <a:cs typeface="Times New Roman" panose="02020603050405020304" pitchFamily="18" charset="0"/>
              </a:rPr>
              <a:t>Atölyemizde </a:t>
            </a:r>
            <a:r>
              <a:rPr lang="tr-TR" sz="1800" dirty="0" err="1">
                <a:latin typeface="Times New Roman" panose="02020603050405020304" pitchFamily="18" charset="0"/>
                <a:cs typeface="Times New Roman" panose="02020603050405020304" pitchFamily="18" charset="0"/>
              </a:rPr>
              <a:t>megep</a:t>
            </a:r>
            <a:r>
              <a:rPr lang="tr-TR" sz="1800" dirty="0">
                <a:latin typeface="Times New Roman" panose="02020603050405020304" pitchFamily="18" charset="0"/>
                <a:cs typeface="Times New Roman" panose="02020603050405020304" pitchFamily="18" charset="0"/>
              </a:rPr>
              <a:t> modüller kullanılarak uygulamalı olarak işlenir. </a:t>
            </a:r>
          </a:p>
          <a:p>
            <a:r>
              <a:rPr lang="tr-TR" sz="1800" dirty="0">
                <a:latin typeface="Times New Roman" panose="02020603050405020304" pitchFamily="18" charset="0"/>
                <a:cs typeface="Times New Roman" panose="02020603050405020304" pitchFamily="18" charset="0"/>
              </a:rPr>
              <a:t>Derslerimizde video, resim, reklam gibi materyallerden  sıkça yararlanılır.</a:t>
            </a:r>
          </a:p>
          <a:p>
            <a:r>
              <a:rPr lang="tr-TR" sz="1800" dirty="0">
                <a:latin typeface="Times New Roman" panose="02020603050405020304" pitchFamily="18" charset="0"/>
                <a:cs typeface="Times New Roman" panose="02020603050405020304" pitchFamily="18" charset="0"/>
              </a:rPr>
              <a:t>Etkileşimli tahta kullanılarak dersler işlenir.</a:t>
            </a:r>
          </a:p>
          <a:p>
            <a:r>
              <a:rPr lang="tr-TR" sz="1800" dirty="0">
                <a:latin typeface="Times New Roman" panose="02020603050405020304" pitchFamily="18" charset="0"/>
                <a:cs typeface="Times New Roman" panose="02020603050405020304" pitchFamily="18" charset="0"/>
              </a:rPr>
              <a:t>Derslerde gösterip yaptırma yöntemi kullanılıp uygulamalara yer verilir. Öğrencinin yaparak öğrenmesi sağlanır.</a:t>
            </a:r>
          </a:p>
          <a:p>
            <a:r>
              <a:rPr lang="tr-TR" sz="1800" dirty="0">
                <a:latin typeface="Times New Roman" panose="02020603050405020304" pitchFamily="18" charset="0"/>
                <a:cs typeface="Times New Roman" panose="02020603050405020304" pitchFamily="18" charset="0"/>
              </a:rPr>
              <a:t>Bilgisayar derslerimiz uygulamalı olarak laboratuvarda işlenir. </a:t>
            </a:r>
          </a:p>
          <a:p>
            <a:r>
              <a:rPr lang="tr-TR" sz="1800" dirty="0">
                <a:latin typeface="Times New Roman" panose="02020603050405020304" pitchFamily="18" charset="0"/>
                <a:cs typeface="Times New Roman" panose="02020603050405020304" pitchFamily="18" charset="0"/>
              </a:rPr>
              <a:t>Alan derslerimiz gayet kolay ve çok zevklidir. </a:t>
            </a:r>
          </a:p>
          <a:p>
            <a:r>
              <a:rPr lang="tr-TR" sz="1800" dirty="0">
                <a:latin typeface="Times New Roman" panose="02020603050405020304" pitchFamily="18" charset="0"/>
                <a:cs typeface="Times New Roman" panose="02020603050405020304" pitchFamily="18" charset="0"/>
              </a:rPr>
              <a:t>Sınavlarımız uygulama, açık uçlu sorular, çoktan seçmeli, doğru-yanlış, eşleştirme ve boşluk doldurma şeklinde yapılmaktadır. </a:t>
            </a:r>
          </a:p>
          <a:p>
            <a:r>
              <a:rPr lang="tr-TR" sz="1800" dirty="0">
                <a:latin typeface="Times New Roman" panose="02020603050405020304" pitchFamily="18" charset="0"/>
                <a:cs typeface="Times New Roman" panose="02020603050405020304" pitchFamily="18" charset="0"/>
              </a:rPr>
              <a:t>Kurumsal firmalar ziyaret edilerek çalışma ortamında bilgiler gösterilerek anlatılır.</a:t>
            </a:r>
          </a:p>
        </p:txBody>
      </p:sp>
      <p:pic>
        <p:nvPicPr>
          <p:cNvPr id="8" name="İçerik Yer Tutucusu 7"/>
          <p:cNvPicPr>
            <a:picLocks noGrp="1" noChangeAspect="1"/>
          </p:cNvPicPr>
          <p:nvPr>
            <p:ph sz="half" idx="2"/>
          </p:nvPr>
        </p:nvPicPr>
        <p:blipFill>
          <a:blip r:embed="rId2"/>
          <a:stretch>
            <a:fillRect/>
          </a:stretch>
        </p:blipFill>
        <p:spPr>
          <a:xfrm>
            <a:off x="6019799" y="951979"/>
            <a:ext cx="6172201" cy="5686816"/>
          </a:xfrm>
          <a:prstGeom prst="rect">
            <a:avLst/>
          </a:prstGeom>
        </p:spPr>
      </p:pic>
    </p:spTree>
    <p:extLst>
      <p:ext uri="{BB962C8B-B14F-4D97-AF65-F5344CB8AC3E}">
        <p14:creationId xmlns:p14="http://schemas.microsoft.com/office/powerpoint/2010/main" xmlns="" val="36440687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a:stretch/>
        </p:blipFill>
        <p:spPr bwMode="auto">
          <a:xfrm>
            <a:off x="-1014608" y="0"/>
            <a:ext cx="13084687" cy="74840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0844254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0" y="0"/>
            <a:ext cx="12192000" cy="6858000"/>
          </a:xfrm>
        </p:spPr>
        <p:txBody>
          <a:bodyPr>
            <a:normAutofit fontScale="90000"/>
          </a:bodyPr>
          <a:lstStyle/>
          <a:p>
            <a:r>
              <a:rPr lang="tr-TR" sz="1800" dirty="0">
                <a:latin typeface="Times New Roman" panose="02020603050405020304" pitchFamily="18" charset="0"/>
                <a:cs typeface="Times New Roman" panose="02020603050405020304" pitchFamily="18" charset="0"/>
              </a:rPr>
              <a:t>	</a:t>
            </a:r>
            <a:r>
              <a:rPr lang="tr-TR" sz="2800" dirty="0">
                <a:latin typeface="Times New Roman" panose="02020603050405020304" pitchFamily="18" charset="0"/>
                <a:cs typeface="Times New Roman" panose="02020603050405020304" pitchFamily="18" charset="0"/>
              </a:rPr>
              <a:t/>
            </a:r>
            <a:br>
              <a:rPr lang="tr-TR" sz="2800" dirty="0">
                <a:latin typeface="Times New Roman" panose="02020603050405020304" pitchFamily="18" charset="0"/>
                <a:cs typeface="Times New Roman" panose="02020603050405020304" pitchFamily="18" charset="0"/>
              </a:rPr>
            </a:br>
            <a:r>
              <a:rPr lang="tr-TR" sz="2800" dirty="0">
                <a:latin typeface="Times New Roman" panose="02020603050405020304" pitchFamily="18" charset="0"/>
                <a:cs typeface="Times New Roman" panose="02020603050405020304" pitchFamily="18" charset="0"/>
              </a:rPr>
              <a:t>	Alanımızdan mezun olan öğrenciler hem kamu sektöründe hem de özel sektörde çalışma imkanına sahiptir. Özellikle özel sektörde iş alanı daha geniştir. Pazarlama ve perakende alanı alanında en fazla iş bulma imkanı  olan </a:t>
            </a:r>
            <a:r>
              <a:rPr lang="tr-TR" sz="2800" b="1" dirty="0">
                <a:latin typeface="Times New Roman" panose="02020603050405020304" pitchFamily="18" charset="0"/>
                <a:cs typeface="Times New Roman" panose="02020603050405020304" pitchFamily="18" charset="0"/>
              </a:rPr>
              <a:t>ÇOK GÜÇLÜ BİR SEKTÖRDÜR. </a:t>
            </a:r>
            <a:r>
              <a:rPr lang="tr-TR" sz="2800" dirty="0">
                <a:latin typeface="Times New Roman" panose="02020603050405020304" pitchFamily="18" charset="0"/>
                <a:cs typeface="Times New Roman" panose="02020603050405020304" pitchFamily="18" charset="0"/>
              </a:rPr>
              <a:t>Alan mezunları</a:t>
            </a:r>
            <a:br>
              <a:rPr lang="tr-TR" sz="2800" dirty="0">
                <a:latin typeface="Times New Roman" panose="02020603050405020304" pitchFamily="18" charset="0"/>
                <a:cs typeface="Times New Roman" panose="02020603050405020304" pitchFamily="18" charset="0"/>
              </a:rPr>
            </a:br>
            <a:r>
              <a:rPr lang="tr-TR" sz="2800" dirty="0">
                <a:latin typeface="Times New Roman" panose="02020603050405020304" pitchFamily="18" charset="0"/>
                <a:cs typeface="Times New Roman" panose="02020603050405020304" pitchFamily="18" charset="0"/>
              </a:rPr>
              <a:t>Alış veriş merkezlerinde, Şirketlerin AR-GE bölümlerinde, Reklam sektöründe</a:t>
            </a:r>
            <a:br>
              <a:rPr lang="tr-TR" sz="2800" dirty="0">
                <a:latin typeface="Times New Roman" panose="02020603050405020304" pitchFamily="18" charset="0"/>
                <a:cs typeface="Times New Roman" panose="02020603050405020304" pitchFamily="18" charset="0"/>
              </a:rPr>
            </a:br>
            <a:r>
              <a:rPr lang="tr-TR" sz="2800" dirty="0">
                <a:latin typeface="Times New Roman" panose="02020603050405020304" pitchFamily="18" charset="0"/>
                <a:cs typeface="Times New Roman" panose="02020603050405020304" pitchFamily="18" charset="0"/>
              </a:rPr>
              <a:t> Bankalarda</a:t>
            </a:r>
            <a:br>
              <a:rPr lang="tr-TR" sz="2800" dirty="0">
                <a:latin typeface="Times New Roman" panose="02020603050405020304" pitchFamily="18" charset="0"/>
                <a:cs typeface="Times New Roman" panose="02020603050405020304" pitchFamily="18" charset="0"/>
              </a:rPr>
            </a:br>
            <a:r>
              <a:rPr lang="tr-TR" sz="2800" dirty="0">
                <a:latin typeface="Times New Roman" panose="02020603050405020304" pitchFamily="18" charset="0"/>
                <a:cs typeface="Times New Roman" panose="02020603050405020304" pitchFamily="18" charset="0"/>
              </a:rPr>
              <a:t> Kurumsal firmalarda, İşletmelerde mağaza yöneticisi konumlarında</a:t>
            </a:r>
            <a:br>
              <a:rPr lang="tr-TR" sz="2800" dirty="0">
                <a:latin typeface="Times New Roman" panose="02020603050405020304" pitchFamily="18" charset="0"/>
                <a:cs typeface="Times New Roman" panose="02020603050405020304" pitchFamily="18" charset="0"/>
              </a:rPr>
            </a:br>
            <a:r>
              <a:rPr lang="tr-TR" sz="2800" dirty="0">
                <a:latin typeface="Times New Roman" panose="02020603050405020304" pitchFamily="18" charset="0"/>
                <a:cs typeface="Times New Roman" panose="02020603050405020304" pitchFamily="18" charset="0"/>
              </a:rPr>
              <a:t> Kamu kurum ve kuruluşlarında</a:t>
            </a:r>
            <a:br>
              <a:rPr lang="tr-TR" sz="2800" dirty="0">
                <a:latin typeface="Times New Roman" panose="02020603050405020304" pitchFamily="18" charset="0"/>
                <a:cs typeface="Times New Roman" panose="02020603050405020304" pitchFamily="18" charset="0"/>
              </a:rPr>
            </a:br>
            <a:r>
              <a:rPr lang="tr-TR" sz="2800" dirty="0">
                <a:latin typeface="Times New Roman" panose="02020603050405020304" pitchFamily="18" charset="0"/>
                <a:cs typeface="Times New Roman" panose="02020603050405020304" pitchFamily="18" charset="0"/>
              </a:rPr>
              <a:t>Üretim yapan tüm firmalarda, Holdinglerde, Fabrikalarda</a:t>
            </a:r>
            <a:br>
              <a:rPr lang="tr-TR" sz="2800" dirty="0">
                <a:latin typeface="Times New Roman" panose="02020603050405020304" pitchFamily="18" charset="0"/>
                <a:cs typeface="Times New Roman" panose="02020603050405020304" pitchFamily="18" charset="0"/>
              </a:rPr>
            </a:br>
            <a:r>
              <a:rPr lang="tr-TR" sz="2800" dirty="0">
                <a:latin typeface="Times New Roman" panose="02020603050405020304" pitchFamily="18" charset="0"/>
                <a:cs typeface="Times New Roman" panose="02020603050405020304" pitchFamily="18" charset="0"/>
              </a:rPr>
              <a:t> Finans kuruluşlarında, Organizasyon şirketlerinde</a:t>
            </a:r>
            <a:br>
              <a:rPr lang="tr-TR" sz="2800" dirty="0">
                <a:latin typeface="Times New Roman" panose="02020603050405020304" pitchFamily="18" charset="0"/>
                <a:cs typeface="Times New Roman" panose="02020603050405020304" pitchFamily="18" charset="0"/>
              </a:rPr>
            </a:br>
            <a:r>
              <a:rPr lang="tr-TR" sz="2800" dirty="0">
                <a:latin typeface="Times New Roman" panose="02020603050405020304" pitchFamily="18" charset="0"/>
                <a:cs typeface="Times New Roman" panose="02020603050405020304" pitchFamily="18" charset="0"/>
              </a:rPr>
              <a:t> Marketlerde</a:t>
            </a:r>
            <a:br>
              <a:rPr lang="tr-TR" sz="2800" dirty="0">
                <a:latin typeface="Times New Roman" panose="02020603050405020304" pitchFamily="18" charset="0"/>
                <a:cs typeface="Times New Roman" panose="02020603050405020304" pitchFamily="18" charset="0"/>
              </a:rPr>
            </a:br>
            <a:r>
              <a:rPr lang="tr-TR" sz="2800" dirty="0">
                <a:latin typeface="Times New Roman" panose="02020603050405020304" pitchFamily="18" charset="0"/>
                <a:cs typeface="Times New Roman" panose="02020603050405020304" pitchFamily="18" charset="0"/>
              </a:rPr>
              <a:t> Gıda işletmelerinde, Yiyecek içecek birimlerinde</a:t>
            </a:r>
            <a:br>
              <a:rPr lang="tr-TR" sz="2800" dirty="0">
                <a:latin typeface="Times New Roman" panose="02020603050405020304" pitchFamily="18" charset="0"/>
                <a:cs typeface="Times New Roman" panose="02020603050405020304" pitchFamily="18" charset="0"/>
              </a:rPr>
            </a:br>
            <a:r>
              <a:rPr lang="tr-TR" sz="2800" dirty="0">
                <a:latin typeface="Times New Roman" panose="02020603050405020304" pitchFamily="18" charset="0"/>
                <a:cs typeface="Times New Roman" panose="02020603050405020304" pitchFamily="18" charset="0"/>
              </a:rPr>
              <a:t> Sigorta şirketlerinde, Emlak şirketlerinde</a:t>
            </a:r>
            <a:br>
              <a:rPr lang="tr-TR" sz="2800" dirty="0">
                <a:latin typeface="Times New Roman" panose="02020603050405020304" pitchFamily="18" charset="0"/>
                <a:cs typeface="Times New Roman" panose="02020603050405020304" pitchFamily="18" charset="0"/>
              </a:rPr>
            </a:br>
            <a:r>
              <a:rPr lang="tr-TR" sz="2800" dirty="0">
                <a:latin typeface="Times New Roman" panose="02020603050405020304" pitchFamily="18" charset="0"/>
                <a:cs typeface="Times New Roman" panose="02020603050405020304" pitchFamily="18" charset="0"/>
              </a:rPr>
              <a:t> Eczanelerde,</a:t>
            </a:r>
            <a:br>
              <a:rPr lang="tr-TR" sz="2800" dirty="0">
                <a:latin typeface="Times New Roman" panose="02020603050405020304" pitchFamily="18" charset="0"/>
                <a:cs typeface="Times New Roman" panose="02020603050405020304" pitchFamily="18" charset="0"/>
              </a:rPr>
            </a:br>
            <a:r>
              <a:rPr lang="tr-TR" sz="2800" dirty="0">
                <a:latin typeface="Times New Roman" panose="02020603050405020304" pitchFamily="18" charset="0"/>
                <a:cs typeface="Times New Roman" panose="02020603050405020304" pitchFamily="18" charset="0"/>
              </a:rPr>
              <a:t> Turizm ve sağlık sektöründe</a:t>
            </a:r>
            <a:br>
              <a:rPr lang="tr-TR" sz="2800" dirty="0">
                <a:latin typeface="Times New Roman" panose="02020603050405020304" pitchFamily="18" charset="0"/>
                <a:cs typeface="Times New Roman" panose="02020603050405020304" pitchFamily="18" charset="0"/>
              </a:rPr>
            </a:br>
            <a:r>
              <a:rPr lang="tr-TR" sz="2800" dirty="0">
                <a:latin typeface="Times New Roman" panose="02020603050405020304" pitchFamily="18" charset="0"/>
                <a:cs typeface="Times New Roman" panose="02020603050405020304" pitchFamily="18" charset="0"/>
              </a:rPr>
              <a:t>  Her türlü giyim ve mefruşat mağazalarında </a:t>
            </a:r>
            <a:r>
              <a:rPr lang="tr-TR" sz="2800" b="1" dirty="0">
                <a:latin typeface="Times New Roman" panose="02020603050405020304" pitchFamily="18" charset="0"/>
                <a:cs typeface="Times New Roman" panose="02020603050405020304" pitchFamily="18" charset="0"/>
              </a:rPr>
              <a:t>VE DAHA BİR ÇOK ALANDA</a:t>
            </a:r>
            <a:br>
              <a:rPr lang="tr-TR" sz="2800" b="1" dirty="0">
                <a:latin typeface="Times New Roman" panose="02020603050405020304" pitchFamily="18" charset="0"/>
                <a:cs typeface="Times New Roman" panose="02020603050405020304" pitchFamily="18" charset="0"/>
              </a:rPr>
            </a:br>
            <a:r>
              <a:rPr lang="tr-TR" sz="2800" dirty="0">
                <a:latin typeface="Times New Roman" panose="02020603050405020304" pitchFamily="18" charset="0"/>
                <a:cs typeface="Times New Roman" panose="02020603050405020304" pitchFamily="18" charset="0"/>
              </a:rPr>
              <a:t> satış danışmanı ve müşteri temsilcisi olarak çok rahat iş bulma imkanına sahiptir. Günümüzde en çok ihtiyaç duyulan ve en çok meslek elamanı aranan </a:t>
            </a:r>
            <a:r>
              <a:rPr lang="tr-TR" sz="2800" b="1" dirty="0">
                <a:latin typeface="Times New Roman" panose="02020603050405020304" pitchFamily="18" charset="0"/>
                <a:cs typeface="Times New Roman" panose="02020603050405020304" pitchFamily="18" charset="0"/>
              </a:rPr>
              <a:t>MÜKEMMEL BİR ALANDIR.</a:t>
            </a:r>
          </a:p>
        </p:txBody>
      </p:sp>
    </p:spTree>
    <p:extLst>
      <p:ext uri="{BB962C8B-B14F-4D97-AF65-F5344CB8AC3E}">
        <p14:creationId xmlns:p14="http://schemas.microsoft.com/office/powerpoint/2010/main" xmlns="" val="38732194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bnk.png"/>
          <p:cNvPicPr>
            <a:picLocks noGrp="1" noChangeAspect="1"/>
          </p:cNvPicPr>
          <p:nvPr>
            <p:ph idx="1"/>
          </p:nvPr>
        </p:nvPicPr>
        <p:blipFill>
          <a:blip r:embed="rId3" cstate="print"/>
          <a:stretch>
            <a:fillRect/>
          </a:stretch>
        </p:blipFill>
        <p:spPr>
          <a:xfrm>
            <a:off x="-1390389" y="0"/>
            <a:ext cx="13139803" cy="6858000"/>
          </a:xfrm>
        </p:spPr>
      </p:pic>
    </p:spTree>
    <p:extLst>
      <p:ext uri="{BB962C8B-B14F-4D97-AF65-F5344CB8AC3E}">
        <p14:creationId xmlns:p14="http://schemas.microsoft.com/office/powerpoint/2010/main" xmlns="" val="34025121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90286" y="145144"/>
            <a:ext cx="11901714" cy="637177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5938532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sigorta.png"/>
          <p:cNvPicPr>
            <a:picLocks noGrp="1" noChangeAspect="1"/>
          </p:cNvPicPr>
          <p:nvPr>
            <p:ph idx="1"/>
          </p:nvPr>
        </p:nvPicPr>
        <p:blipFill>
          <a:blip r:embed="rId2" cstate="print"/>
          <a:stretch>
            <a:fillRect/>
          </a:stretch>
        </p:blipFill>
        <p:spPr>
          <a:xfrm>
            <a:off x="137786" y="0"/>
            <a:ext cx="12054214" cy="6858000"/>
          </a:xfrm>
        </p:spPr>
      </p:pic>
    </p:spTree>
    <p:extLst>
      <p:ext uri="{BB962C8B-B14F-4D97-AF65-F5344CB8AC3E}">
        <p14:creationId xmlns:p14="http://schemas.microsoft.com/office/powerpoint/2010/main" xmlns="" val="17760049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38203" y="365125"/>
            <a:ext cx="11015597" cy="687061"/>
          </a:xfrm>
        </p:spPr>
        <p:txBody>
          <a:bodyPr>
            <a:normAutofit fontScale="90000"/>
          </a:bodyPr>
          <a:lstStyle/>
          <a:p>
            <a:pPr algn="ctr"/>
            <a:r>
              <a:rPr lang="tr-TR" sz="6000" b="1" dirty="0">
                <a:solidFill>
                  <a:srgbClr val="00B0F0"/>
                </a:solidFill>
              </a:rPr>
              <a:t>SİGORTA ŞİRKETLERİ</a:t>
            </a:r>
          </a:p>
        </p:txBody>
      </p:sp>
      <p:pic>
        <p:nvPicPr>
          <p:cNvPr id="4" name="Picture 2"/>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0209" y="1331390"/>
            <a:ext cx="11699310" cy="5328592"/>
          </a:xfrm>
          <a:prstGeom prst="rect">
            <a:avLst/>
          </a:prstGeom>
          <a:solidFill>
            <a:schemeClr val="tx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 name="Resim 2"/>
          <p:cNvPicPr>
            <a:picLocks noChangeAspect="1"/>
          </p:cNvPicPr>
          <p:nvPr/>
        </p:nvPicPr>
        <p:blipFill>
          <a:blip r:embed="rId4"/>
          <a:stretch>
            <a:fillRect/>
          </a:stretch>
        </p:blipFill>
        <p:spPr>
          <a:xfrm>
            <a:off x="6086475" y="3419475"/>
            <a:ext cx="19050" cy="19050"/>
          </a:xfrm>
          <a:prstGeom prst="rect">
            <a:avLst/>
          </a:prstGeom>
        </p:spPr>
      </p:pic>
      <p:pic>
        <p:nvPicPr>
          <p:cNvPr id="5" name="Resim 4"/>
          <p:cNvPicPr>
            <a:picLocks noChangeAspect="1"/>
          </p:cNvPicPr>
          <p:nvPr/>
        </p:nvPicPr>
        <p:blipFill>
          <a:blip r:embed="rId4"/>
          <a:stretch>
            <a:fillRect/>
          </a:stretch>
        </p:blipFill>
        <p:spPr>
          <a:xfrm>
            <a:off x="6238875" y="3571875"/>
            <a:ext cx="19050" cy="19050"/>
          </a:xfrm>
          <a:prstGeom prst="rect">
            <a:avLst/>
          </a:prstGeom>
        </p:spPr>
      </p:pic>
    </p:spTree>
    <p:extLst>
      <p:ext uri="{BB962C8B-B14F-4D97-AF65-F5344CB8AC3E}">
        <p14:creationId xmlns:p14="http://schemas.microsoft.com/office/powerpoint/2010/main" xmlns="" val="21439814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3"/>
          <a:stretch>
            <a:fillRect/>
          </a:stretch>
        </p:blipFill>
        <p:spPr>
          <a:xfrm>
            <a:off x="4860099" y="0"/>
            <a:ext cx="5974914" cy="6613742"/>
          </a:xfrm>
          <a:prstGeom prst="rect">
            <a:avLst/>
          </a:prstGeom>
        </p:spPr>
      </p:pic>
      <p:sp>
        <p:nvSpPr>
          <p:cNvPr id="3" name="Metin kutusu 2"/>
          <p:cNvSpPr txBox="1"/>
          <p:nvPr/>
        </p:nvSpPr>
        <p:spPr>
          <a:xfrm>
            <a:off x="250520" y="939452"/>
            <a:ext cx="3920647" cy="4524315"/>
          </a:xfrm>
          <a:prstGeom prst="rect">
            <a:avLst/>
          </a:prstGeom>
          <a:noFill/>
        </p:spPr>
        <p:txBody>
          <a:bodyPr wrap="square" rtlCol="0">
            <a:spAutoFit/>
          </a:bodyPr>
          <a:lstStyle/>
          <a:p>
            <a:r>
              <a:rPr lang="tr-TR" sz="4800" dirty="0"/>
              <a:t>NEDEN GELECEĞİN EKSPERTİZ ŞİRKETİ </a:t>
            </a:r>
          </a:p>
          <a:p>
            <a:r>
              <a:rPr lang="tr-TR" sz="4800" dirty="0"/>
              <a:t>SİZ OLMAYASINIZ.</a:t>
            </a:r>
          </a:p>
        </p:txBody>
      </p:sp>
    </p:spTree>
    <p:extLst>
      <p:ext uri="{BB962C8B-B14F-4D97-AF65-F5344CB8AC3E}">
        <p14:creationId xmlns:p14="http://schemas.microsoft.com/office/powerpoint/2010/main" xmlns="" val="28892763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12191999" cy="6857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1859327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mağaza.png"/>
          <p:cNvPicPr>
            <a:picLocks noGrp="1" noChangeAspect="1"/>
          </p:cNvPicPr>
          <p:nvPr>
            <p:ph idx="1"/>
          </p:nvPr>
        </p:nvPicPr>
        <p:blipFill>
          <a:blip r:embed="rId3" cstate="print"/>
          <a:stretch>
            <a:fillRect/>
          </a:stretch>
        </p:blipFill>
        <p:spPr>
          <a:xfrm>
            <a:off x="-1440493" y="0"/>
            <a:ext cx="13632493" cy="6858000"/>
          </a:xfrm>
        </p:spPr>
      </p:pic>
    </p:spTree>
    <p:extLst>
      <p:ext uri="{BB962C8B-B14F-4D97-AF65-F5344CB8AC3E}">
        <p14:creationId xmlns:p14="http://schemas.microsoft.com/office/powerpoint/2010/main" xmlns="" val="24746748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mştri.png"/>
          <p:cNvPicPr>
            <a:picLocks noGrp="1" noChangeAspect="1"/>
          </p:cNvPicPr>
          <p:nvPr>
            <p:ph idx="1"/>
          </p:nvPr>
        </p:nvPicPr>
        <p:blipFill>
          <a:blip r:embed="rId3" cstate="print"/>
          <a:stretch>
            <a:fillRect/>
          </a:stretch>
        </p:blipFill>
        <p:spPr>
          <a:xfrm>
            <a:off x="-914400" y="300625"/>
            <a:ext cx="12225404" cy="6413326"/>
          </a:xfrm>
        </p:spPr>
      </p:pic>
    </p:spTree>
    <p:extLst>
      <p:ext uri="{BB962C8B-B14F-4D97-AF65-F5344CB8AC3E}">
        <p14:creationId xmlns:p14="http://schemas.microsoft.com/office/powerpoint/2010/main" xmlns="" val="25099811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İçerik Yer Tutucusu" descr="stş.png"/>
          <p:cNvPicPr>
            <a:picLocks noChangeAspect="1"/>
          </p:cNvPicPr>
          <p:nvPr/>
        </p:nvPicPr>
        <p:blipFill>
          <a:blip r:embed="rId3" cstate="print"/>
          <a:stretch>
            <a:fillRect/>
          </a:stretch>
        </p:blipFill>
        <p:spPr>
          <a:xfrm>
            <a:off x="0" y="0"/>
            <a:ext cx="10784910" cy="6858000"/>
          </a:xfrm>
          <a:prstGeom prst="rect">
            <a:avLst/>
          </a:prstGeom>
        </p:spPr>
      </p:pic>
    </p:spTree>
    <p:extLst>
      <p:ext uri="{BB962C8B-B14F-4D97-AF65-F5344CB8AC3E}">
        <p14:creationId xmlns:p14="http://schemas.microsoft.com/office/powerpoint/2010/main" xmlns="" val="31552881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İçerik Yer Tutucusu" descr="depo.png"/>
          <p:cNvPicPr>
            <a:picLocks noChangeAspect="1"/>
          </p:cNvPicPr>
          <p:nvPr/>
        </p:nvPicPr>
        <p:blipFill>
          <a:blip r:embed="rId2" cstate="print"/>
          <a:stretch>
            <a:fillRect/>
          </a:stretch>
        </p:blipFill>
        <p:spPr>
          <a:xfrm>
            <a:off x="-1" y="0"/>
            <a:ext cx="11373633" cy="6858000"/>
          </a:xfrm>
          <a:prstGeom prst="rect">
            <a:avLst/>
          </a:prstGeom>
        </p:spPr>
      </p:pic>
    </p:spTree>
    <p:extLst>
      <p:ext uri="{BB962C8B-B14F-4D97-AF65-F5344CB8AC3E}">
        <p14:creationId xmlns:p14="http://schemas.microsoft.com/office/powerpoint/2010/main" xmlns="" val="9117255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838200" y="1490598"/>
            <a:ext cx="10515600" cy="5367402"/>
          </a:xfrm>
        </p:spPr>
        <p:txBody>
          <a:bodyPr>
            <a:normAutofit fontScale="25000" lnSpcReduction="20000"/>
          </a:bodyPr>
          <a:lstStyle/>
          <a:p>
            <a:pPr algn="just"/>
            <a:r>
              <a:rPr lang="tr-TR" sz="6400" dirty="0">
                <a:latin typeface="Times New Roman" panose="02020603050405020304" pitchFamily="18" charset="0"/>
                <a:cs typeface="Times New Roman" panose="02020603050405020304" pitchFamily="18" charset="0"/>
              </a:rPr>
              <a:t>Devlet Kurumları</a:t>
            </a:r>
          </a:p>
          <a:p>
            <a:pPr algn="just"/>
            <a:r>
              <a:rPr lang="tr-TR" sz="6400" dirty="0">
                <a:latin typeface="Times New Roman" panose="02020603050405020304" pitchFamily="18" charset="0"/>
                <a:cs typeface="Times New Roman" panose="02020603050405020304" pitchFamily="18" charset="0"/>
              </a:rPr>
              <a:t>Marketler, Okul Kantin İşletmeleri</a:t>
            </a:r>
          </a:p>
          <a:p>
            <a:pPr algn="just"/>
            <a:r>
              <a:rPr lang="tr-TR" sz="6400" dirty="0">
                <a:latin typeface="Times New Roman" panose="02020603050405020304" pitchFamily="18" charset="0"/>
                <a:cs typeface="Times New Roman" panose="02020603050405020304" pitchFamily="18" charset="0"/>
              </a:rPr>
              <a:t>Reklam </a:t>
            </a:r>
            <a:r>
              <a:rPr lang="tr-TR" sz="6400" dirty="0" err="1">
                <a:latin typeface="Times New Roman" panose="02020603050405020304" pitchFamily="18" charset="0"/>
                <a:cs typeface="Times New Roman" panose="02020603050405020304" pitchFamily="18" charset="0"/>
              </a:rPr>
              <a:t>Öfisleri</a:t>
            </a:r>
            <a:endParaRPr lang="tr-TR" sz="6400" dirty="0">
              <a:latin typeface="Times New Roman" panose="02020603050405020304" pitchFamily="18" charset="0"/>
              <a:cs typeface="Times New Roman" panose="02020603050405020304" pitchFamily="18" charset="0"/>
            </a:endParaRPr>
          </a:p>
          <a:p>
            <a:pPr algn="just"/>
            <a:r>
              <a:rPr lang="tr-TR" sz="6400" dirty="0">
                <a:latin typeface="Times New Roman" panose="02020603050405020304" pitchFamily="18" charset="0"/>
                <a:cs typeface="Times New Roman" panose="02020603050405020304" pitchFamily="18" charset="0"/>
              </a:rPr>
              <a:t>Sigortacılar</a:t>
            </a:r>
          </a:p>
          <a:p>
            <a:pPr algn="just"/>
            <a:r>
              <a:rPr lang="tr-TR" sz="6400" dirty="0">
                <a:latin typeface="Times New Roman" panose="02020603050405020304" pitchFamily="18" charset="0"/>
                <a:cs typeface="Times New Roman" panose="02020603050405020304" pitchFamily="18" charset="0"/>
              </a:rPr>
              <a:t>Emlak Danışma Ofisleri</a:t>
            </a:r>
          </a:p>
          <a:p>
            <a:pPr algn="just"/>
            <a:r>
              <a:rPr lang="tr-TR" sz="6400" dirty="0">
                <a:latin typeface="Times New Roman" panose="02020603050405020304" pitchFamily="18" charset="0"/>
                <a:cs typeface="Times New Roman" panose="02020603050405020304" pitchFamily="18" charset="0"/>
              </a:rPr>
              <a:t>Gıda Satışı yapılan yerler</a:t>
            </a:r>
          </a:p>
          <a:p>
            <a:pPr algn="just"/>
            <a:r>
              <a:rPr lang="tr-TR" sz="6400" dirty="0">
                <a:latin typeface="Times New Roman" panose="02020603050405020304" pitchFamily="18" charset="0"/>
                <a:cs typeface="Times New Roman" panose="02020603050405020304" pitchFamily="18" charset="0"/>
              </a:rPr>
              <a:t>Bankalar ve Kurumsal Firmalar</a:t>
            </a:r>
          </a:p>
          <a:p>
            <a:pPr algn="just"/>
            <a:r>
              <a:rPr lang="tr-TR" sz="6400" dirty="0">
                <a:latin typeface="Times New Roman" panose="02020603050405020304" pitchFamily="18" charset="0"/>
                <a:cs typeface="Times New Roman" panose="02020603050405020304" pitchFamily="18" charset="0"/>
              </a:rPr>
              <a:t>Ticaret Sanayi Odası</a:t>
            </a:r>
          </a:p>
          <a:p>
            <a:pPr algn="just"/>
            <a:r>
              <a:rPr lang="tr-TR" sz="6400" dirty="0">
                <a:latin typeface="Times New Roman" panose="02020603050405020304" pitchFamily="18" charset="0"/>
                <a:cs typeface="Times New Roman" panose="02020603050405020304" pitchFamily="18" charset="0"/>
              </a:rPr>
              <a:t>Ziraat Odası</a:t>
            </a:r>
          </a:p>
          <a:p>
            <a:pPr algn="just"/>
            <a:r>
              <a:rPr lang="tr-TR" sz="6400" dirty="0">
                <a:latin typeface="Times New Roman" panose="02020603050405020304" pitchFamily="18" charset="0"/>
                <a:cs typeface="Times New Roman" panose="02020603050405020304" pitchFamily="18" charset="0"/>
              </a:rPr>
              <a:t>Sosyal Hizmet Merkezi</a:t>
            </a:r>
          </a:p>
          <a:p>
            <a:pPr algn="just"/>
            <a:r>
              <a:rPr lang="tr-TR" sz="6400" dirty="0">
                <a:latin typeface="Times New Roman" panose="02020603050405020304" pitchFamily="18" charset="0"/>
                <a:cs typeface="Times New Roman" panose="02020603050405020304" pitchFamily="18" charset="0"/>
              </a:rPr>
              <a:t>Kırtasiyeler</a:t>
            </a:r>
          </a:p>
          <a:p>
            <a:pPr algn="just"/>
            <a:r>
              <a:rPr lang="tr-TR" sz="6400" dirty="0">
                <a:latin typeface="Times New Roman" panose="02020603050405020304" pitchFamily="18" charset="0"/>
                <a:cs typeface="Times New Roman" panose="02020603050405020304" pitchFamily="18" charset="0"/>
              </a:rPr>
              <a:t>Eczaneler, Oteller, Sağlık Kurumları</a:t>
            </a:r>
          </a:p>
          <a:p>
            <a:pPr algn="just"/>
            <a:r>
              <a:rPr lang="tr-TR" sz="6400" dirty="0">
                <a:latin typeface="Times New Roman" panose="02020603050405020304" pitchFamily="18" charset="0"/>
                <a:cs typeface="Times New Roman" panose="02020603050405020304" pitchFamily="18" charset="0"/>
              </a:rPr>
              <a:t>Reklam Ofisleri, Üretim ve Finans Kuruluşları</a:t>
            </a:r>
          </a:p>
          <a:p>
            <a:pPr algn="just"/>
            <a:r>
              <a:rPr lang="tr-TR" sz="6400" dirty="0">
                <a:latin typeface="Times New Roman" panose="02020603050405020304" pitchFamily="18" charset="0"/>
                <a:cs typeface="Times New Roman" panose="02020603050405020304" pitchFamily="18" charset="0"/>
              </a:rPr>
              <a:t>Tüketici Hakem Heyetleri</a:t>
            </a:r>
          </a:p>
          <a:p>
            <a:pPr algn="just"/>
            <a:r>
              <a:rPr lang="tr-TR" sz="6400" dirty="0">
                <a:latin typeface="Times New Roman" panose="02020603050405020304" pitchFamily="18" charset="0"/>
                <a:cs typeface="Times New Roman" panose="02020603050405020304" pitchFamily="18" charset="0"/>
              </a:rPr>
              <a:t>Giyim, kıyafet ve mefruşat mağazaları</a:t>
            </a:r>
          </a:p>
          <a:p>
            <a:pPr algn="just"/>
            <a:r>
              <a:rPr lang="tr-TR" sz="6400" dirty="0" err="1">
                <a:latin typeface="Times New Roman" panose="02020603050405020304" pitchFamily="18" charset="0"/>
                <a:cs typeface="Times New Roman" panose="02020603050405020304" pitchFamily="18" charset="0"/>
              </a:rPr>
              <a:t>Defacto</a:t>
            </a:r>
            <a:endParaRPr lang="tr-TR" sz="6400" dirty="0">
              <a:latin typeface="Times New Roman" panose="02020603050405020304" pitchFamily="18" charset="0"/>
              <a:cs typeface="Times New Roman" panose="02020603050405020304" pitchFamily="18" charset="0"/>
            </a:endParaRPr>
          </a:p>
          <a:p>
            <a:pPr algn="just"/>
            <a:r>
              <a:rPr lang="tr-TR" sz="6400" dirty="0">
                <a:latin typeface="Times New Roman" panose="02020603050405020304" pitchFamily="18" charset="0"/>
                <a:cs typeface="Times New Roman" panose="02020603050405020304" pitchFamily="18" charset="0"/>
              </a:rPr>
              <a:t>Telefon işletmeleri</a:t>
            </a:r>
          </a:p>
          <a:p>
            <a:pPr algn="just"/>
            <a:r>
              <a:rPr lang="tr-TR" sz="6400" dirty="0">
                <a:latin typeface="Times New Roman" panose="02020603050405020304" pitchFamily="18" charset="0"/>
                <a:cs typeface="Times New Roman" panose="02020603050405020304" pitchFamily="18" charset="0"/>
              </a:rPr>
              <a:t>Turizm ve sağlık sektörü </a:t>
            </a:r>
            <a:r>
              <a:rPr lang="tr-TR" sz="11200" b="1" dirty="0">
                <a:latin typeface="Times New Roman" panose="02020603050405020304" pitchFamily="18" charset="0"/>
                <a:cs typeface="Times New Roman" panose="02020603050405020304" pitchFamily="18" charset="0"/>
              </a:rPr>
              <a:t>VE DAHA FAZLASI</a:t>
            </a:r>
          </a:p>
          <a:p>
            <a:pPr algn="just"/>
            <a:endParaRPr lang="tr-TR" sz="6400" dirty="0">
              <a:latin typeface="Times New Roman" panose="02020603050405020304" pitchFamily="18" charset="0"/>
              <a:cs typeface="Times New Roman" panose="02020603050405020304" pitchFamily="18" charset="0"/>
            </a:endParaRPr>
          </a:p>
        </p:txBody>
      </p:sp>
      <p:sp>
        <p:nvSpPr>
          <p:cNvPr id="3" name="2 Başlık"/>
          <p:cNvSpPr>
            <a:spLocks noGrp="1"/>
          </p:cNvSpPr>
          <p:nvPr>
            <p:ph type="title"/>
          </p:nvPr>
        </p:nvSpPr>
        <p:spPr/>
        <p:txBody>
          <a:bodyPr>
            <a:noAutofit/>
          </a:bodyPr>
          <a:lstStyle/>
          <a:p>
            <a:r>
              <a:rPr lang="tr-TR" sz="3600" dirty="0">
                <a:solidFill>
                  <a:srgbClr val="00B0F0"/>
                </a:solidFill>
                <a:latin typeface="Comic Sans MS" pitchFamily="66" charset="0"/>
              </a:rPr>
              <a:t>İşletmelerde Beceri Eğitimi Görebileceğiniz Yerler</a:t>
            </a:r>
          </a:p>
        </p:txBody>
      </p:sp>
    </p:spTree>
    <p:extLst>
      <p:ext uri="{BB962C8B-B14F-4D97-AF65-F5344CB8AC3E}">
        <p14:creationId xmlns:p14="http://schemas.microsoft.com/office/powerpoint/2010/main" xmlns="" val="11475082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3"/>
          <a:stretch>
            <a:fillRect/>
          </a:stretch>
        </p:blipFill>
        <p:spPr>
          <a:xfrm>
            <a:off x="1" y="112734"/>
            <a:ext cx="12192000" cy="6745266"/>
          </a:xfrm>
          <a:prstGeom prst="rect">
            <a:avLst/>
          </a:prstGeom>
        </p:spPr>
      </p:pic>
    </p:spTree>
    <p:extLst>
      <p:ext uri="{BB962C8B-B14F-4D97-AF65-F5344CB8AC3E}">
        <p14:creationId xmlns:p14="http://schemas.microsoft.com/office/powerpoint/2010/main" xmlns="" val="10410881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1" y="125260"/>
            <a:ext cx="11987408" cy="6732740"/>
          </a:xfrm>
          <a:prstGeom prst="rect">
            <a:avLst/>
          </a:prstGeom>
        </p:spPr>
      </p:pic>
    </p:spTree>
    <p:extLst>
      <p:ext uri="{BB962C8B-B14F-4D97-AF65-F5344CB8AC3E}">
        <p14:creationId xmlns:p14="http://schemas.microsoft.com/office/powerpoint/2010/main" xmlns="" val="23344967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159657" y="348343"/>
            <a:ext cx="11785600" cy="6249009"/>
          </a:xfrm>
          <a:solidFill>
            <a:schemeClr val="bg1"/>
          </a:solidFill>
          <a:ln w="9525">
            <a:noFill/>
          </a:ln>
        </p:spPr>
        <p:style>
          <a:lnRef idx="2">
            <a:schemeClr val="dk1"/>
          </a:lnRef>
          <a:fillRef idx="1">
            <a:schemeClr val="lt1"/>
          </a:fillRef>
          <a:effectRef idx="0">
            <a:schemeClr val="dk1"/>
          </a:effectRef>
          <a:fontRef idx="minor">
            <a:schemeClr val="dk1"/>
          </a:fontRef>
        </p:style>
        <p:txBody>
          <a:bodyPr anchor="ctr">
            <a:normAutofit/>
          </a:bodyPr>
          <a:lstStyle/>
          <a:p>
            <a:pPr algn="just">
              <a:buFont typeface="Wingdings" pitchFamily="2" charset="2"/>
              <a:buChar char="Ø"/>
            </a:pPr>
            <a:r>
              <a:rPr lang="tr-TR" sz="2600" dirty="0">
                <a:solidFill>
                  <a:srgbClr val="0070C0"/>
                </a:solidFill>
                <a:latin typeface="Arial" pitchFamily="34" charset="0"/>
                <a:cs typeface="Arial" pitchFamily="34" charset="0"/>
              </a:rPr>
              <a:t>Pazarlama bölümünün 4 yıllık programını bitirip formasyon alarak öğretmen olarak atanabilirsiniz.</a:t>
            </a:r>
          </a:p>
          <a:p>
            <a:pPr algn="just">
              <a:buFont typeface="Wingdings" pitchFamily="2" charset="2"/>
              <a:buChar char="Ø"/>
            </a:pPr>
            <a:r>
              <a:rPr lang="tr-TR" sz="2600" dirty="0">
                <a:solidFill>
                  <a:srgbClr val="0070C0"/>
                </a:solidFill>
                <a:latin typeface="Arial" pitchFamily="34" charset="0"/>
                <a:cs typeface="Arial" pitchFamily="34" charset="0"/>
              </a:rPr>
              <a:t>Pazarlama öğretmenlerinin hepsi 2016 şubat ayında atanmış olup piyasada mezun pazarlama öğretmeni kalmamıştır.</a:t>
            </a:r>
          </a:p>
          <a:p>
            <a:pPr algn="just">
              <a:buFont typeface="Wingdings" pitchFamily="2" charset="2"/>
              <a:buChar char="Ø"/>
            </a:pPr>
            <a:r>
              <a:rPr lang="tr-TR" sz="2600" dirty="0">
                <a:solidFill>
                  <a:srgbClr val="0070C0"/>
                </a:solidFill>
                <a:latin typeface="Arial" pitchFamily="34" charset="0"/>
                <a:cs typeface="Arial" pitchFamily="34" charset="0"/>
              </a:rPr>
              <a:t>BU ALANDA SİZLERE İHTİYAÇ VARDIR.</a:t>
            </a:r>
            <a:endParaRPr lang="tr-TR" sz="2600" dirty="0">
              <a:solidFill>
                <a:srgbClr val="0070C0"/>
              </a:solidFill>
            </a:endParaRPr>
          </a:p>
        </p:txBody>
      </p:sp>
      <p:sp>
        <p:nvSpPr>
          <p:cNvPr id="4" name="1 Başlık"/>
          <p:cNvSpPr txBox="1">
            <a:spLocks/>
          </p:cNvSpPr>
          <p:nvPr/>
        </p:nvSpPr>
        <p:spPr>
          <a:xfrm>
            <a:off x="623392" y="188640"/>
            <a:ext cx="11040000" cy="1440000"/>
          </a:xfrm>
          <a:prstGeom prst="rect">
            <a:avLst/>
          </a:prstGeom>
          <a:solidFill>
            <a:schemeClr val="bg1"/>
          </a:solidFill>
          <a:ln>
            <a:noFill/>
          </a:ln>
        </p:spPr>
        <p:txBody>
          <a:bodyPr vert="horz" anchor="ctr">
            <a:noAutofit/>
          </a:bodyPr>
          <a:lstStyle/>
          <a:p>
            <a:pPr algn="ctr">
              <a:buNone/>
            </a:pPr>
            <a:r>
              <a:rPr lang="tr-TR" sz="2800" dirty="0">
                <a:solidFill>
                  <a:srgbClr val="002060"/>
                </a:solidFill>
                <a:latin typeface="Arial" pitchFamily="34" charset="0"/>
                <a:cs typeface="Arial" pitchFamily="34" charset="0"/>
              </a:rPr>
              <a:t>Pazarlama ve Perakende Alanı Mezunlarımızın </a:t>
            </a:r>
          </a:p>
          <a:p>
            <a:pPr algn="ctr">
              <a:buNone/>
            </a:pPr>
            <a:r>
              <a:rPr lang="tr-TR" sz="2800" dirty="0">
                <a:solidFill>
                  <a:srgbClr val="002060"/>
                </a:solidFill>
                <a:latin typeface="Arial" pitchFamily="34" charset="0"/>
                <a:cs typeface="Arial" pitchFamily="34" charset="0"/>
              </a:rPr>
              <a:t>Tercih Edebileceği Yüksek Öğretim Programları </a:t>
            </a:r>
          </a:p>
        </p:txBody>
      </p:sp>
    </p:spTree>
    <p:extLst>
      <p:ext uri="{BB962C8B-B14F-4D97-AF65-F5344CB8AC3E}">
        <p14:creationId xmlns:p14="http://schemas.microsoft.com/office/powerpoint/2010/main" xmlns="" val="24067061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1989482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12192000" cy="6720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8718007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 y="0"/>
            <a:ext cx="12075886"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6277316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88686" y="0"/>
            <a:ext cx="11887199" cy="64878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9266508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12191999" cy="66910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840485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17956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 y="0"/>
            <a:ext cx="12032342" cy="66910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769022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 y="0"/>
            <a:ext cx="12046856" cy="6857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0888902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12191999" cy="67346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0291270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145142"/>
            <a:ext cx="12191999" cy="65749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3507782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838200" y="1"/>
            <a:ext cx="10515600" cy="1306285"/>
          </a:xfrm>
        </p:spPr>
        <p:txBody>
          <a:bodyPr>
            <a:normAutofit/>
          </a:bodyPr>
          <a:lstStyle/>
          <a:p>
            <a:r>
              <a:rPr lang="tr-TR" sz="7200" b="1" dirty="0">
                <a:solidFill>
                  <a:srgbClr val="FF0000"/>
                </a:solidFill>
              </a:rPr>
              <a:t>EĞİTİM FIRSATLARI</a:t>
            </a:r>
          </a:p>
        </p:txBody>
      </p:sp>
      <p:sp>
        <p:nvSpPr>
          <p:cNvPr id="6" name="2 İçerik Yer Tutucusu"/>
          <p:cNvSpPr>
            <a:spLocks noGrp="1"/>
          </p:cNvSpPr>
          <p:nvPr>
            <p:ph idx="1"/>
          </p:nvPr>
        </p:nvSpPr>
        <p:spPr>
          <a:xfrm>
            <a:off x="368135" y="1175658"/>
            <a:ext cx="11185236" cy="4992913"/>
          </a:xfrm>
          <a:solidFill>
            <a:schemeClr val="lt1">
              <a:alpha val="70000"/>
            </a:schemeClr>
          </a:solidFill>
          <a:ln>
            <a:noFill/>
          </a:ln>
        </p:spPr>
        <p:style>
          <a:lnRef idx="2">
            <a:schemeClr val="accent1"/>
          </a:lnRef>
          <a:fillRef idx="1">
            <a:schemeClr val="lt1"/>
          </a:fillRef>
          <a:effectRef idx="0">
            <a:schemeClr val="accent1"/>
          </a:effectRef>
          <a:fontRef idx="minor">
            <a:schemeClr val="dk1"/>
          </a:fontRef>
        </p:style>
        <p:txBody>
          <a:bodyPr anchor="ctr">
            <a:normAutofit lnSpcReduction="10000"/>
          </a:bodyPr>
          <a:lstStyle/>
          <a:p>
            <a:pPr algn="just">
              <a:lnSpc>
                <a:spcPct val="150000"/>
              </a:lnSpc>
              <a:buFont typeface="Wingdings" pitchFamily="2" charset="2"/>
              <a:buChar char="v"/>
            </a:pPr>
            <a:r>
              <a:rPr lang="tr-TR" sz="2600" dirty="0">
                <a:solidFill>
                  <a:schemeClr val="tx1"/>
                </a:solidFill>
              </a:rPr>
              <a:t>2 YILLIK ÜNİVERSİTE MEZUNLARI ÖSYM tarafından yapılan dikey geçiş sınavında başarılı oldukları takdirde alanları ile ilgili lisans(4 yıllık) programlarına geçebilirler.</a:t>
            </a:r>
          </a:p>
          <a:p>
            <a:pPr algn="just">
              <a:lnSpc>
                <a:spcPct val="150000"/>
              </a:lnSpc>
              <a:buFont typeface="Wingdings" pitchFamily="2" charset="2"/>
              <a:buChar char="v"/>
            </a:pPr>
            <a:r>
              <a:rPr lang="tr-TR" sz="2600" dirty="0">
                <a:solidFill>
                  <a:schemeClr val="tx1"/>
                </a:solidFill>
              </a:rPr>
              <a:t>Lise eğitiminden sonra ÖSYM’nin yapacağı sınav neticesinde başarılı olanlar lisans düzeyinde eğitim de alabilirler.</a:t>
            </a:r>
          </a:p>
          <a:p>
            <a:pPr algn="just">
              <a:lnSpc>
                <a:spcPct val="150000"/>
              </a:lnSpc>
              <a:buFont typeface="Wingdings" pitchFamily="2" charset="2"/>
              <a:buChar char="v"/>
            </a:pPr>
            <a:r>
              <a:rPr lang="tr-TR" sz="2600" dirty="0">
                <a:solidFill>
                  <a:schemeClr val="tx1"/>
                </a:solidFill>
              </a:rPr>
              <a:t>AYT sınavında aldığı puana göre 4 yıllık bütün fakülteleri tercih edebilirler.</a:t>
            </a:r>
          </a:p>
          <a:p>
            <a:pPr algn="just">
              <a:lnSpc>
                <a:spcPct val="150000"/>
              </a:lnSpc>
              <a:buFont typeface="Wingdings" pitchFamily="2" charset="2"/>
              <a:buChar char="v"/>
            </a:pPr>
            <a:r>
              <a:rPr lang="tr-TR" sz="2600" dirty="0">
                <a:solidFill>
                  <a:schemeClr val="tx1"/>
                </a:solidFill>
              </a:rPr>
              <a:t>Lise eğitimini bu alanda alıp üniversite eğitimine başka bir bölümden devam edebilirler. </a:t>
            </a:r>
          </a:p>
        </p:txBody>
      </p:sp>
    </p:spTree>
    <p:extLst>
      <p:ext uri="{BB962C8B-B14F-4D97-AF65-F5344CB8AC3E}">
        <p14:creationId xmlns:p14="http://schemas.microsoft.com/office/powerpoint/2010/main" xmlns="" val="26133174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8000" b="1" dirty="0">
                <a:solidFill>
                  <a:srgbClr val="FF0000"/>
                </a:solidFill>
              </a:rPr>
              <a:t>SİZE BİR SORU?</a:t>
            </a:r>
          </a:p>
        </p:txBody>
      </p:sp>
      <p:sp>
        <p:nvSpPr>
          <p:cNvPr id="3" name="İçerik Yer Tutucusu 2"/>
          <p:cNvSpPr>
            <a:spLocks noGrp="1"/>
          </p:cNvSpPr>
          <p:nvPr>
            <p:ph idx="1"/>
          </p:nvPr>
        </p:nvSpPr>
        <p:spPr/>
        <p:txBody>
          <a:bodyPr/>
          <a:lstStyle/>
          <a:p>
            <a:pPr marL="0" indent="0">
              <a:buNone/>
            </a:pPr>
            <a:r>
              <a:rPr lang="tr-TR" b="1" dirty="0"/>
              <a:t>MESLEK LİSELERİNDEKİ BÜTÜN ALANLAR İÇERİSİNDE PAZARLAMA VE PERAKENDE ALANININ EN ÇOK İSTİHDAM EDİLEN BÖLÜMLERDEN BİRİ OLDUĞUNU BİLİYOR MUSUNUZ????</a:t>
            </a:r>
          </a:p>
          <a:p>
            <a:pPr marL="0" indent="0">
              <a:buNone/>
            </a:pPr>
            <a:r>
              <a:rPr lang="tr-TR" dirty="0"/>
              <a:t>Kaynak: Mesleki ve Ortaöğretim Genel Müdürlüğü Sayfasında RAPOR EDİLMİŞTİR. </a:t>
            </a:r>
          </a:p>
        </p:txBody>
      </p:sp>
    </p:spTree>
    <p:extLst>
      <p:ext uri="{BB962C8B-B14F-4D97-AF65-F5344CB8AC3E}">
        <p14:creationId xmlns:p14="http://schemas.microsoft.com/office/powerpoint/2010/main" xmlns="" val="18126093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11916229"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2839611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45143" y="0"/>
            <a:ext cx="12046857"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6207325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59656" y="145143"/>
            <a:ext cx="11771087" cy="6603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7034549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130629"/>
            <a:ext cx="11974286" cy="65314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294043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7200" b="1" dirty="0">
                <a:solidFill>
                  <a:srgbClr val="FF0000"/>
                </a:solidFill>
              </a:rPr>
              <a:t>DOĞRU TERCİHİN ADRESİ</a:t>
            </a:r>
          </a:p>
        </p:txBody>
      </p:sp>
      <p:sp>
        <p:nvSpPr>
          <p:cNvPr id="4" name="İçerik Yer Tutucusu 3"/>
          <p:cNvSpPr>
            <a:spLocks noGrp="1"/>
          </p:cNvSpPr>
          <p:nvPr>
            <p:ph sz="half" idx="2"/>
          </p:nvPr>
        </p:nvSpPr>
        <p:spPr>
          <a:xfrm>
            <a:off x="839788" y="1991638"/>
            <a:ext cx="5157787" cy="4198025"/>
          </a:xfrm>
        </p:spPr>
        <p:txBody>
          <a:bodyPr>
            <a:normAutofit/>
          </a:bodyPr>
          <a:lstStyle/>
          <a:p>
            <a:pPr marL="0" indent="0" algn="ctr">
              <a:buNone/>
            </a:pPr>
            <a:r>
              <a:rPr lang="tr-TR" sz="6000" b="1" dirty="0"/>
              <a:t>PAZARLAMA </a:t>
            </a:r>
          </a:p>
          <a:p>
            <a:pPr marL="0" indent="0" algn="ctr">
              <a:buNone/>
            </a:pPr>
            <a:r>
              <a:rPr lang="tr-TR" sz="6000" b="1" dirty="0"/>
              <a:t>VE</a:t>
            </a:r>
          </a:p>
          <a:p>
            <a:pPr marL="0" indent="0" algn="ctr">
              <a:buNone/>
            </a:pPr>
            <a:r>
              <a:rPr lang="tr-TR" sz="6000" b="1" dirty="0"/>
              <a:t> PERAKENDE ALANI</a:t>
            </a:r>
          </a:p>
        </p:txBody>
      </p:sp>
      <p:sp>
        <p:nvSpPr>
          <p:cNvPr id="5" name="Metin Yer Tutucusu 4"/>
          <p:cNvSpPr>
            <a:spLocks noGrp="1"/>
          </p:cNvSpPr>
          <p:nvPr>
            <p:ph type="body" sz="quarter" idx="3"/>
          </p:nvPr>
        </p:nvSpPr>
        <p:spPr>
          <a:xfrm>
            <a:off x="6172200" y="1681163"/>
            <a:ext cx="5183188" cy="586048"/>
          </a:xfrm>
        </p:spPr>
        <p:txBody>
          <a:bodyPr/>
          <a:lstStyle/>
          <a:p>
            <a:r>
              <a:rPr lang="tr-TR" dirty="0"/>
              <a:t>ZAMANI GERİ ALAMAZSINIZ.</a:t>
            </a:r>
          </a:p>
        </p:txBody>
      </p:sp>
      <p:pic>
        <p:nvPicPr>
          <p:cNvPr id="8" name="İçerik Yer Tutucusu 7"/>
          <p:cNvPicPr>
            <a:picLocks noGrp="1" noChangeAspect="1"/>
          </p:cNvPicPr>
          <p:nvPr>
            <p:ph sz="quarter" idx="4"/>
          </p:nvPr>
        </p:nvPicPr>
        <p:blipFill>
          <a:blip r:embed="rId3"/>
          <a:stretch>
            <a:fillRect/>
          </a:stretch>
        </p:blipFill>
        <p:spPr>
          <a:xfrm>
            <a:off x="6172200" y="2505075"/>
            <a:ext cx="5183188" cy="3684588"/>
          </a:xfrm>
          <a:prstGeom prst="rect">
            <a:avLst/>
          </a:prstGeom>
        </p:spPr>
      </p:pic>
    </p:spTree>
    <p:extLst>
      <p:ext uri="{BB962C8B-B14F-4D97-AF65-F5344CB8AC3E}">
        <p14:creationId xmlns:p14="http://schemas.microsoft.com/office/powerpoint/2010/main" xmlns="" val="37535570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524000" y="1"/>
            <a:ext cx="9144000" cy="7029399"/>
          </a:xfrm>
        </p:spPr>
        <p:txBody>
          <a:bodyPr>
            <a:noAutofit/>
          </a:bodyPr>
          <a:lstStyle/>
          <a:p>
            <a:pPr marL="0" indent="0" algn="ctr">
              <a:buNone/>
            </a:pPr>
            <a:r>
              <a:rPr lang="tr-TR" sz="5400" b="1" dirty="0">
                <a:solidFill>
                  <a:srgbClr val="FF0000"/>
                </a:solidFill>
              </a:rPr>
              <a:t>DEĞİŞİM İÇİN</a:t>
            </a:r>
          </a:p>
          <a:p>
            <a:pPr marL="0" indent="0" algn="ctr">
              <a:buNone/>
            </a:pPr>
            <a:r>
              <a:rPr lang="tr-TR" sz="5400" b="1" dirty="0">
                <a:solidFill>
                  <a:schemeClr val="accent4"/>
                </a:solidFill>
              </a:rPr>
              <a:t>GELİŞİM İÇİN</a:t>
            </a:r>
          </a:p>
          <a:p>
            <a:pPr marL="0" indent="0" algn="ctr">
              <a:buNone/>
            </a:pPr>
            <a:r>
              <a:rPr lang="tr-TR" sz="5400" b="1" dirty="0">
                <a:solidFill>
                  <a:srgbClr val="92D050"/>
                </a:solidFill>
              </a:rPr>
              <a:t>GELECEĞİNİZ İÇİN</a:t>
            </a:r>
          </a:p>
          <a:p>
            <a:pPr marL="0" indent="0" algn="ctr">
              <a:buNone/>
            </a:pPr>
            <a:r>
              <a:rPr lang="tr-TR" sz="5400" b="1" dirty="0">
                <a:solidFill>
                  <a:schemeClr val="accent6">
                    <a:lumMod val="75000"/>
                  </a:schemeClr>
                </a:solidFill>
              </a:rPr>
              <a:t>KARİYERİNİZ İÇİN</a:t>
            </a:r>
          </a:p>
          <a:p>
            <a:pPr marL="0" indent="0" algn="ctr">
              <a:buNone/>
            </a:pPr>
            <a:r>
              <a:rPr lang="tr-TR" sz="5400" b="1" dirty="0">
                <a:solidFill>
                  <a:schemeClr val="accent1"/>
                </a:solidFill>
              </a:rPr>
              <a:t>FARKLILIK YARATABİLMEK İÇİN</a:t>
            </a:r>
          </a:p>
          <a:p>
            <a:pPr marL="0" indent="0" algn="ctr">
              <a:buNone/>
            </a:pPr>
            <a:r>
              <a:rPr lang="tr-TR" sz="5400" b="1" dirty="0">
                <a:solidFill>
                  <a:schemeClr val="accent1"/>
                </a:solidFill>
              </a:rPr>
              <a:t>KEŞKE DEMEMEK İÇİN</a:t>
            </a:r>
          </a:p>
          <a:p>
            <a:pPr marL="0" indent="0" algn="ctr">
              <a:buNone/>
            </a:pPr>
            <a:r>
              <a:rPr lang="tr-TR" sz="5400" b="1" dirty="0"/>
              <a:t>BİZ BURADAYIZ ..</a:t>
            </a:r>
          </a:p>
          <a:p>
            <a:pPr marL="0" indent="0" algn="ctr">
              <a:buNone/>
            </a:pPr>
            <a:r>
              <a:rPr lang="tr-TR" sz="5400" b="1" dirty="0"/>
              <a:t>SİZİ BEKLİYORUZ…………….</a:t>
            </a:r>
          </a:p>
        </p:txBody>
      </p:sp>
    </p:spTree>
    <p:extLst>
      <p:ext uri="{BB962C8B-B14F-4D97-AF65-F5344CB8AC3E}">
        <p14:creationId xmlns:p14="http://schemas.microsoft.com/office/powerpoint/2010/main" xmlns="" val="16821823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 y="0"/>
            <a:ext cx="11872686" cy="6857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8086686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62838" y="365125"/>
            <a:ext cx="11736888" cy="5947993"/>
          </a:xfrm>
        </p:spPr>
        <p:txBody>
          <a:bodyPr>
            <a:normAutofit/>
          </a:bodyPr>
          <a:lstStyle/>
          <a:p>
            <a:pPr algn="just"/>
            <a:r>
              <a:rPr lang="tr-TR" sz="1800" dirty="0">
                <a:latin typeface="Times New Roman" panose="02020603050405020304" pitchFamily="18" charset="0"/>
                <a:cs typeface="Times New Roman" panose="02020603050405020304" pitchFamily="18" charset="0"/>
              </a:rPr>
              <a:t>	</a:t>
            </a:r>
            <a:r>
              <a:rPr lang="tr-TR" sz="3200" b="1" dirty="0">
                <a:latin typeface="Times New Roman" panose="02020603050405020304" pitchFamily="18" charset="0"/>
                <a:cs typeface="Times New Roman" panose="02020603050405020304" pitchFamily="18" charset="0"/>
              </a:rPr>
              <a:t>PAZARLAMA VE PERAKENDE, satış işlemlerini yürütme, stok faaliyetlerini yapma ve bunlarla ilgili belgeleri düzenleme, mal, can ve diğer sigorta edilebilir riskleri belirleme, sigorta poliçesi satma, hasar takip işlemleri yapma , alı, satım, kiralama ve emlak ile ilgili aracılık işleri yapma, satış işlemlerini yürütme, stok kontrolleri, reyon düzeni gıda hijyeni uygulayarak müşteri beklentilerini karşılama ve bunlarla ilgili belgeleri düzenleme yeterliklerini kazandırmaya yönelik eğitim ve öğretim verilen alandır.      </a:t>
            </a:r>
            <a:endParaRPr lang="tr-TR"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013614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766130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0"/>
            <a:ext cx="12191999" cy="666205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384232435"/>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473</TotalTime>
  <Words>544</Words>
  <Application>Microsoft Office PowerPoint</Application>
  <PresentationFormat>Özel</PresentationFormat>
  <Paragraphs>151</Paragraphs>
  <Slides>53</Slides>
  <Notes>14</Notes>
  <HiddenSlides>0</HiddenSlides>
  <MMClips>0</MMClips>
  <ScaleCrop>false</ScaleCrop>
  <HeadingPairs>
    <vt:vector size="4" baseType="variant">
      <vt:variant>
        <vt:lpstr>Tema</vt:lpstr>
      </vt:variant>
      <vt:variant>
        <vt:i4>1</vt:i4>
      </vt:variant>
      <vt:variant>
        <vt:lpstr>Slayt Başlıkları</vt:lpstr>
      </vt:variant>
      <vt:variant>
        <vt:i4>53</vt:i4>
      </vt:variant>
    </vt:vector>
  </HeadingPairs>
  <TitlesOfParts>
    <vt:vector size="54" baseType="lpstr">
      <vt:lpstr>Office Teması</vt:lpstr>
      <vt:lpstr>Slayt 1</vt:lpstr>
      <vt:lpstr>GİRİŞ  SEVGİLİ ÖĞRENCİLER;   Meslek insanın en önemli yol arkadaşıdır. Meslek bireyin ilgilerinin, yeteneklerinin can bulduğu yegane alan olup bireyi sosyal  varlık yapan, toplumsal değer kazandıran ve doyuma ulaştıran temel niteliktir.   Değer deyince statü, saygı, iş imkanı, yaratıcılık, kendine ayıracağı zaman gibi faktörler ön plana çıkar. Aynı zamanda doyum deyince meslekten elde edeceği haz oluşur. Bu doğrultuda bireylerin kendilerine en uygun mesleği seçmeleri gerekmektedir.   Doğru seçim mesleki olgunluk düzeyi ile ortaya çıkar. Mesleki olgunluğu yüksek bireyler potansiyellerine uygun mesleklere yönelirler. Bu durum gelecekte iyi bir yol arkadaşı edinmesini sağlayacağı gibi aynı zamanda üretken bireyler olarak topluma katkıda bulunmanızı sağlayacaktır.    Meslek seçiminde yapacağınız bir hata gelecekte sizi mutsuz edeceği gibi başarısızlığa yol açacaktır. Bu yüzden aileleriniz ile birlikte tamamen kendi yetenek ve ilgilerinizi belirleyerek alan seçiminizi yapınız. Arkadaşınızın seçeceği bir alanı sırf oraya gittiği için sizde o alanı seçerek HATA YAPMAYINIZ.                 Nermin ÖZBEK                                                                                                   Ahmet PALA  Pazarlama ve Perakende Öğretmeni                                                                Pazarlama ve Perakende Öğretmeni </vt:lpstr>
      <vt:lpstr>Slayt 3</vt:lpstr>
      <vt:lpstr>Slayt 4</vt:lpstr>
      <vt:lpstr>Slayt 5</vt:lpstr>
      <vt:lpstr>Slayt 6</vt:lpstr>
      <vt:lpstr> PAZARLAMA VE PERAKENDE, satış işlemlerini yürütme, stok faaliyetlerini yapma ve bunlarla ilgili belgeleri düzenleme, mal, can ve diğer sigorta edilebilir riskleri belirleme, sigorta poliçesi satma, hasar takip işlemleri yapma , alı, satım, kiralama ve emlak ile ilgili aracılık işleri yapma, satış işlemlerini yürütme, stok kontrolleri, reyon düzeni gıda hijyeni uygulayarak müşteri beklentilerini karşılama ve bunlarla ilgili belgeleri düzenleme yeterliklerini kazandırmaya yönelik eğitim ve öğretim verilen alandır.      </vt:lpstr>
      <vt:lpstr>Slayt 8</vt:lpstr>
      <vt:lpstr>Slayt 9</vt:lpstr>
      <vt:lpstr>Slayt 10</vt:lpstr>
      <vt:lpstr>Slayt 11</vt:lpstr>
      <vt:lpstr>Slayt 12</vt:lpstr>
      <vt:lpstr>Slayt 13</vt:lpstr>
      <vt:lpstr>Slayt 14</vt:lpstr>
      <vt:lpstr>Slayt 15</vt:lpstr>
      <vt:lpstr>Slayt 16</vt:lpstr>
      <vt:lpstr>Slayt 17</vt:lpstr>
      <vt:lpstr>Slayt 18</vt:lpstr>
      <vt:lpstr>Slayt 19</vt:lpstr>
      <vt:lpstr>Slayt 20</vt:lpstr>
      <vt:lpstr>Slayt 21</vt:lpstr>
      <vt:lpstr>DERSLERİMİZİN İŞLENİŞ ŞEKLİ</vt:lpstr>
      <vt:lpstr>Slayt 23</vt:lpstr>
      <vt:lpstr>   Alanımızdan mezun olan öğrenciler hem kamu sektöründe hem de özel sektörde çalışma imkanına sahiptir. Özellikle özel sektörde iş alanı daha geniştir. Pazarlama ve perakende alanı alanında en fazla iş bulma imkanı  olan ÇOK GÜÇLÜ BİR SEKTÖRDÜR. Alan mezunları Alış veriş merkezlerinde, Şirketlerin AR-GE bölümlerinde, Reklam sektöründe  Bankalarda  Kurumsal firmalarda, İşletmelerde mağaza yöneticisi konumlarında  Kamu kurum ve kuruluşlarında Üretim yapan tüm firmalarda, Holdinglerde, Fabrikalarda  Finans kuruluşlarında, Organizasyon şirketlerinde  Marketlerde  Gıda işletmelerinde, Yiyecek içecek birimlerinde  Sigorta şirketlerinde, Emlak şirketlerinde  Eczanelerde,  Turizm ve sağlık sektöründe   Her türlü giyim ve mefruşat mağazalarında VE DAHA BİR ÇOK ALANDA  satış danışmanı ve müşteri temsilcisi olarak çok rahat iş bulma imkanına sahiptir. Günümüzde en çok ihtiyaç duyulan ve en çok meslek elamanı aranan MÜKEMMEL BİR ALANDIR.</vt:lpstr>
      <vt:lpstr>Slayt 25</vt:lpstr>
      <vt:lpstr>Slayt 26</vt:lpstr>
      <vt:lpstr>Slayt 27</vt:lpstr>
      <vt:lpstr>SİGORTA ŞİRKETLERİ</vt:lpstr>
      <vt:lpstr>Slayt 29</vt:lpstr>
      <vt:lpstr>Slayt 30</vt:lpstr>
      <vt:lpstr>Slayt 31</vt:lpstr>
      <vt:lpstr>Slayt 32</vt:lpstr>
      <vt:lpstr>Slayt 33</vt:lpstr>
      <vt:lpstr>İşletmelerde Beceri Eğitimi Görebileceğiniz Yerler</vt:lpstr>
      <vt:lpstr>Slayt 35</vt:lpstr>
      <vt:lpstr>Slayt 36</vt:lpstr>
      <vt:lpstr>Slayt 37</vt:lpstr>
      <vt:lpstr>Slayt 38</vt:lpstr>
      <vt:lpstr>Slayt 39</vt:lpstr>
      <vt:lpstr>Slayt 40</vt:lpstr>
      <vt:lpstr>Slayt 41</vt:lpstr>
      <vt:lpstr>Slayt 42</vt:lpstr>
      <vt:lpstr>Slayt 43</vt:lpstr>
      <vt:lpstr>Slayt 44</vt:lpstr>
      <vt:lpstr>Slayt 45</vt:lpstr>
      <vt:lpstr>Slayt 46</vt:lpstr>
      <vt:lpstr>EĞİTİM FIRSATLARI</vt:lpstr>
      <vt:lpstr>SİZE BİR SORU?</vt:lpstr>
      <vt:lpstr>Slayt 49</vt:lpstr>
      <vt:lpstr>Slayt 50</vt:lpstr>
      <vt:lpstr>Slayt 51</vt:lpstr>
      <vt:lpstr>DOĞRU TERCİHİN ADRESİ</vt:lpstr>
      <vt:lpstr>Slayt 53</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S. AKER</dc:creator>
  <cp:lastModifiedBy>Windows Kullanıcısı</cp:lastModifiedBy>
  <cp:revision>68</cp:revision>
  <dcterms:created xsi:type="dcterms:W3CDTF">2020-06-02T08:17:58Z</dcterms:created>
  <dcterms:modified xsi:type="dcterms:W3CDTF">2021-09-09T13:14:14Z</dcterms:modified>
</cp:coreProperties>
</file>